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28"/>
  </p:notesMasterIdLst>
  <p:sldIdLst>
    <p:sldId id="256" r:id="rId2"/>
    <p:sldId id="257" r:id="rId3"/>
    <p:sldId id="262" r:id="rId4"/>
    <p:sldId id="261" r:id="rId5"/>
    <p:sldId id="260" r:id="rId6"/>
    <p:sldId id="266" r:id="rId7"/>
    <p:sldId id="270" r:id="rId8"/>
    <p:sldId id="268" r:id="rId9"/>
    <p:sldId id="264" r:id="rId10"/>
    <p:sldId id="259" r:id="rId11"/>
    <p:sldId id="267" r:id="rId12"/>
    <p:sldId id="271" r:id="rId13"/>
    <p:sldId id="275" r:id="rId14"/>
    <p:sldId id="276" r:id="rId15"/>
    <p:sldId id="279" r:id="rId16"/>
    <p:sldId id="280" r:id="rId17"/>
    <p:sldId id="277" r:id="rId18"/>
    <p:sldId id="300" r:id="rId19"/>
    <p:sldId id="282" r:id="rId20"/>
    <p:sldId id="285" r:id="rId21"/>
    <p:sldId id="289" r:id="rId22"/>
    <p:sldId id="293" r:id="rId23"/>
    <p:sldId id="303" r:id="rId24"/>
    <p:sldId id="294" r:id="rId25"/>
    <p:sldId id="295" r:id="rId26"/>
    <p:sldId id="29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3" autoAdjust="0"/>
    <p:restoredTop sz="94660"/>
  </p:normalViewPr>
  <p:slideViewPr>
    <p:cSldViewPr snapToGrid="0">
      <p:cViewPr varScale="1">
        <p:scale>
          <a:sx n="49" d="100"/>
          <a:sy n="49" d="100"/>
        </p:scale>
        <p:origin x="82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ina\Downloads\Statut%20des%20M&#233;diateurs%20familiaux%20DEMF%20278%20corriges(r&#233;ponses%2020%2002)_M&#224;J%200503%20A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dirty="0"/>
              <a:t>en fonction de la taille de la structure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2F-4E18-A77B-0D7F15AFDC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2F-4E18-A77B-0D7F15AFDC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2F-4E18-A77B-0D7F15AFDC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2F-4E18-A77B-0D7F15AFDC22}"/>
              </c:ext>
            </c:extLst>
          </c:dPt>
          <c:dLbls>
            <c:dLbl>
              <c:idx val="0"/>
              <c:layout>
                <c:manualLayout>
                  <c:x val="6.3105723978828299E-2"/>
                  <c:y val="9.2777156010506373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ln>
                          <a:noFill/>
                        </a:ln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00" dirty="0"/>
                      <a:t>moins de 6 salariés</a:t>
                    </a:r>
                    <a:r>
                      <a:rPr lang="en-US" sz="1200" dirty="0"/>
                      <a:t>
</a:t>
                    </a:r>
                    <a:fld id="{D003B09A-FF8C-4ABF-9F30-CA0E03AC67EE}" type="PERCENTAGE">
                      <a:rPr lang="en-US" sz="1800" b="1"/>
                      <a:pPr>
                        <a:defRPr/>
                      </a:pPr>
                      <a:t>[POURCENTAGE]</a:t>
                    </a:fld>
                    <a:endParaRPr lang="en-US" sz="1200" dirty="0"/>
                  </a:p>
                </c:rich>
              </c:tx>
              <c:spPr>
                <a:xfrm>
                  <a:off x="3400649" y="477414"/>
                  <a:ext cx="1490639" cy="676135"/>
                </a:xfrm>
                <a:solidFill>
                  <a:srgbClr val="FFFFFF"/>
                </a:solidFill>
                <a:ln w="9525" cap="flat" cmpd="sng" algn="ctr">
                  <a:solidFill>
                    <a:srgbClr val="000000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ln>
                        <a:noFill/>
                      </a:ln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6344"/>
                        <a:gd name="adj2" fmla="val 2231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0254726562541029"/>
                      <c:h val="0.1956629377554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F2F-4E18-A77B-0D7F15AFDC22}"/>
                </c:ext>
              </c:extLst>
            </c:dLbl>
            <c:dLbl>
              <c:idx val="1"/>
              <c:layout>
                <c:manualLayout>
                  <c:x val="6.5621420655108093E-2"/>
                  <c:y val="-6.1781843533084399E-2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/>
                      <a:t>de 6 à 49 salariés</a:t>
                    </a:r>
                    <a:r>
                      <a:rPr lang="en-US" sz="1200" dirty="0"/>
                      <a:t>
</a:t>
                    </a:r>
                    <a:fld id="{C3F9774F-0AB5-4121-8346-ADD941C021F6}" type="PERCENTAGE">
                      <a:rPr lang="en-US" sz="1800" b="1"/>
                      <a:pPr/>
                      <a:t>[POURCENTAGE]</a:t>
                    </a:fld>
                    <a:endParaRPr lang="en-US" sz="12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0970729445003"/>
                      <c:h val="0.1791194089844024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F2F-4E18-A77B-0D7F15AFDC22}"/>
                </c:ext>
              </c:extLst>
            </c:dLbl>
            <c:dLbl>
              <c:idx val="2"/>
              <c:layout>
                <c:manualLayout>
                  <c:x val="5.1553035184946517E-3"/>
                  <c:y val="0.21767351707122126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/>
                      <a:t>de 50 à 199 salariés</a:t>
                    </a:r>
                    <a:r>
                      <a:rPr lang="en-US" sz="1200" dirty="0"/>
                      <a:t>
</a:t>
                    </a:r>
                    <a:fld id="{048E5398-7788-4B98-B352-4BC4504DE46C}" type="PERCENTAGE">
                      <a:rPr lang="en-US" sz="1800" b="1"/>
                      <a:pPr/>
                      <a:t>[POURCENTAGE]</a:t>
                    </a:fld>
                    <a:endParaRPr lang="en-US" sz="12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783223546341409"/>
                      <c:h val="0.207014041800422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F2F-4E18-A77B-0D7F15AFDC22}"/>
                </c:ext>
              </c:extLst>
            </c:dLbl>
            <c:dLbl>
              <c:idx val="3"/>
              <c:layout>
                <c:manualLayout>
                  <c:x val="-5.9080582606516399E-2"/>
                  <c:y val="5.3091930053311059E-2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/>
                      <a:t>+ de 200 </a:t>
                    </a:r>
                    <a:r>
                      <a:rPr lang="en-US" sz="1300" dirty="0" err="1"/>
                      <a:t>salariés</a:t>
                    </a:r>
                    <a:r>
                      <a:rPr lang="en-US" sz="1200" dirty="0"/>
                      <a:t>
</a:t>
                    </a:r>
                    <a:fld id="{6BF76C07-2E00-4E88-A2F5-745D46CE4EBD}" type="PERCENTAGE">
                      <a:rPr lang="en-US" sz="1800" b="1" i="0" baseline="0"/>
                      <a:pPr/>
                      <a:t>[POURCENTAGE]</a:t>
                    </a:fld>
                    <a:endParaRPr lang="en-US" sz="12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5546207984506"/>
                      <c:h val="0.176820249732970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F2F-4E18-A77B-0D7F15AFDC22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'Taille entreprise et nb MF'!$B$2:$B$5</c:f>
              <c:strCache>
                <c:ptCount val="4"/>
                <c:pt idx="0">
                  <c:v>Micro entreprise moins de 6 salariés</c:v>
                </c:pt>
                <c:pt idx="1">
                  <c:v>Petite entreprise 6 à 49 salariés</c:v>
                </c:pt>
                <c:pt idx="2">
                  <c:v>Moyenne entreprise 50 à 199 salariés</c:v>
                </c:pt>
                <c:pt idx="3">
                  <c:v>Grande entreprise + de 200</c:v>
                </c:pt>
              </c:strCache>
              <c:extLst/>
            </c:strRef>
          </c:cat>
          <c:val>
            <c:numRef>
              <c:f>'Taille entreprise et nb MF'!$C$2:$C$5</c:f>
              <c:numCache>
                <c:formatCode>General</c:formatCode>
                <c:ptCount val="4"/>
                <c:pt idx="0">
                  <c:v>29</c:v>
                </c:pt>
                <c:pt idx="1">
                  <c:v>84</c:v>
                </c:pt>
                <c:pt idx="2">
                  <c:v>32</c:v>
                </c:pt>
                <c:pt idx="3">
                  <c:v>35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CF2F-4E18-A77B-0D7F15AFD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>
          <a:ln>
            <a:noFill/>
          </a:ln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0DE8-F7B6-40BB-925F-C7CBB6664411}" type="datetimeFigureOut">
              <a:rPr lang="fr-FR" smtClean="0"/>
              <a:t>05/04/2021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1BE22-D393-40F1-9368-F1A7C937E0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37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5,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‹N°›</a:t>
            </a:fld>
            <a:endParaRPr lang="en-US"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920265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5,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‹N°›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5239048"/>
      </p:ext>
    </p:extLst>
  </p:cSld>
  <p:clrMapOvr>
    <a:masterClrMapping/>
  </p:clrMapOvr>
  <p:transition spd="med"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5,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‹N°›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3452530"/>
      </p:ext>
    </p:extLst>
  </p:cSld>
  <p:clrMapOvr>
    <a:masterClrMapping/>
  </p:clrMapOvr>
  <p:transition spd="med"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5,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‹N°›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6018434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5,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‹N°›</a:t>
            </a:fld>
            <a:endParaRPr lang="en-US"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513481"/>
      </p:ext>
    </p:extLst>
  </p:cSld>
  <p:clrMapOvr>
    <a:masterClrMapping/>
  </p:clrMapOvr>
  <p:transition spd="med"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5, 2021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‹N°›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76443"/>
      </p:ext>
    </p:extLst>
  </p:cSld>
  <p:clrMapOvr>
    <a:masterClrMapping/>
  </p:clrMapOvr>
  <p:transition spd="med">
    <p:fade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5, 2021</a:t>
            </a:fld>
            <a:endParaRPr lang="en-US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‹N°›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9601097"/>
      </p:ext>
    </p:extLst>
  </p:cSld>
  <p:clrMapOvr>
    <a:masterClrMapping/>
  </p:clrMapOvr>
  <p:transition spd="med">
    <p:fad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5, 2021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‹N°›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7819022"/>
      </p:ext>
    </p:extLst>
  </p:cSld>
  <p:clrMapOvr>
    <a:masterClrMapping/>
  </p:clrMapOvr>
  <p:transition spd="med">
    <p:fade/>
  </p:transition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5, 2021</a:t>
            </a:fld>
            <a:endParaRPr lang="en-US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‹N°›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0357764"/>
      </p:ext>
    </p:extLst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33960BD-7AC1-4217-9611-AAA56D3EE38F}" type="datetime4">
              <a:rPr lang="en-US" smtClean="0"/>
              <a:pPr/>
              <a:t>April 5, 2021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4AEF59-F28E-467C-9EA3-92D1CFAD475A}" type="slidenum">
              <a:rPr lang="en-US" smtClean="0"/>
              <a:pPr/>
              <a:t>‹N°›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7015013"/>
      </p:ext>
    </p:extLst>
  </p:cSld>
  <p:clrMapOvr>
    <a:masterClrMapping/>
  </p:clrMapOvr>
  <p:transition spd="med">
    <p:fade/>
  </p:transition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April 5, 2021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‹N°›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8620007"/>
      </p:ext>
    </p:extLst>
  </p:cSld>
  <p:clrMapOvr>
    <a:masterClrMapping/>
  </p:clrMapOvr>
  <p:transition spd="med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33960BD-7AC1-4217-9611-AAA56D3EE38F}" type="datetime4">
              <a:rPr lang="en-US" smtClean="0"/>
              <a:pPr/>
              <a:t>April 5,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D4AEF59-F28E-467C-9EA3-92D1CFAD475A}" type="slidenum">
              <a:rPr lang="en-US" smtClean="0"/>
              <a:pPr/>
              <a:t>‹N°›</a:t>
            </a:fld>
            <a:endParaRPr lang="en-US"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80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 spd="med">
    <p:fade/>
  </p:transition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1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1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18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D643B0-A5E1-4235-BBC9-EA29D9399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100" y="276304"/>
            <a:ext cx="11578040" cy="2034253"/>
          </a:xfrm>
        </p:spPr>
        <p:txBody>
          <a:bodyPr anchor="ctr">
            <a:normAutofit/>
          </a:bodyPr>
          <a:lstStyle/>
          <a:p>
            <a:pPr algn="l">
              <a:lnSpc>
                <a:spcPct val="150000"/>
              </a:lnSpc>
            </a:pPr>
            <a:r>
              <a:rPr lang="fr-FR" sz="2600" cap="small" dirty="0">
                <a:latin typeface="Comic Sans MS" panose="030F0702030302020204" pitchFamily="66" charset="0"/>
              </a:rPr>
              <a:t>Questionnaire</a:t>
            </a:r>
            <a:br>
              <a:rPr lang="fr-FR" dirty="0">
                <a:latin typeface="Comic Sans MS" panose="030F0702030302020204" pitchFamily="66" charset="0"/>
              </a:rPr>
            </a:br>
            <a:r>
              <a:rPr lang="fr-FR" sz="3000" cap="small" dirty="0">
                <a:latin typeface="Comic Sans MS" panose="030F0702030302020204" pitchFamily="66" charset="0"/>
              </a:rPr>
              <a:t>Statut des Médiateurs familiaux DEMF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440F6FC-EAE4-4319-B880-AF169FAFA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411" y="4024248"/>
            <a:ext cx="7283394" cy="1225470"/>
          </a:xfrm>
        </p:spPr>
        <p:txBody>
          <a:bodyPr anchor="ctr">
            <a:normAutofit/>
          </a:bodyPr>
          <a:lstStyle/>
          <a:p>
            <a:pPr algn="r"/>
            <a:r>
              <a:rPr lang="fr-FR" dirty="0"/>
              <a:t>Janvier – Février 2021</a:t>
            </a:r>
          </a:p>
        </p:txBody>
      </p:sp>
      <p:pic>
        <p:nvPicPr>
          <p:cNvPr id="5" name="Image 4" descr="Une image contenant texte, jauge, périphérique&#10;&#10;Description générée automatiquement">
            <a:extLst>
              <a:ext uri="{FF2B5EF4-FFF2-40B4-BE49-F238E27FC236}">
                <a16:creationId xmlns:a16="http://schemas.microsoft.com/office/drawing/2014/main" id="{49649491-B928-47EF-8E44-B38F9DE4C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56299"/>
            <a:ext cx="1938740" cy="59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3868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jauge, périphérique&#10;&#10;Description générée automatiquement">
            <a:extLst>
              <a:ext uri="{FF2B5EF4-FFF2-40B4-BE49-F238E27FC236}">
                <a16:creationId xmlns:a16="http://schemas.microsoft.com/office/drawing/2014/main" id="{A341C627-5B34-4306-82D1-7CD40E6B3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56299"/>
            <a:ext cx="1938740" cy="5953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D81C6A8-FC1B-4384-8443-7AF7677B9244}"/>
              </a:ext>
            </a:extLst>
          </p:cNvPr>
          <p:cNvSpPr txBox="1"/>
          <p:nvPr/>
        </p:nvSpPr>
        <p:spPr>
          <a:xfrm>
            <a:off x="2570480" y="6350699"/>
            <a:ext cx="677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Statut des Médiateurs familiaux – Questionnaire Janvier – Février 2021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54FF92E-FA5F-45EE-9B2F-A2F168ED3160}"/>
              </a:ext>
            </a:extLst>
          </p:cNvPr>
          <p:cNvSpPr txBox="1"/>
          <p:nvPr/>
        </p:nvSpPr>
        <p:spPr>
          <a:xfrm>
            <a:off x="1714500" y="652944"/>
            <a:ext cx="6943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cap="small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Le Statut de salarié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AE0A209-6433-4044-AD49-E032A0AF88B9}"/>
              </a:ext>
            </a:extLst>
          </p:cNvPr>
          <p:cNvSpPr txBox="1"/>
          <p:nvPr/>
        </p:nvSpPr>
        <p:spPr>
          <a:xfrm>
            <a:off x="1714500" y="1237719"/>
            <a:ext cx="694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fr-FR" dirty="0"/>
              <a:t>Rémunération – </a:t>
            </a:r>
            <a:r>
              <a:rPr lang="fr-FR" i="1" dirty="0"/>
              <a:t>185 réponses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23E6AA5-3E64-44CC-947E-FBC9CB01A6DC}"/>
              </a:ext>
            </a:extLst>
          </p:cNvPr>
          <p:cNvSpPr txBox="1"/>
          <p:nvPr/>
        </p:nvSpPr>
        <p:spPr>
          <a:xfrm>
            <a:off x="7980218" y="1846421"/>
            <a:ext cx="401692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1800" dirty="0">
                <a:latin typeface="Comic Sans MS" panose="030F0702030302020204" pitchFamily="66" charset="0"/>
              </a:rPr>
              <a:t>Les </a:t>
            </a:r>
            <a:r>
              <a:rPr lang="fr-FR" sz="1800" b="1" dirty="0">
                <a:latin typeface="Comic Sans MS" panose="030F0702030302020204" pitchFamily="66" charset="0"/>
              </a:rPr>
              <a:t>taux horaires bruts </a:t>
            </a:r>
            <a:r>
              <a:rPr lang="fr-FR" sz="1800" dirty="0">
                <a:latin typeface="Comic Sans MS" panose="030F0702030302020204" pitchFamily="66" charset="0"/>
              </a:rPr>
              <a:t>vont de 						</a:t>
            </a:r>
            <a:r>
              <a:rPr lang="fr-FR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11€ à 30€</a:t>
            </a:r>
          </a:p>
          <a:p>
            <a:pPr>
              <a:spcAft>
                <a:spcPts val="1200"/>
              </a:spcAft>
            </a:pPr>
            <a:r>
              <a:rPr lang="fr-FR" sz="1800" dirty="0">
                <a:latin typeface="Comic Sans MS" panose="030F0702030302020204" pitchFamily="66" charset="0"/>
              </a:rPr>
              <a:t>Le </a:t>
            </a:r>
            <a:r>
              <a:rPr lang="fr-FR" sz="1800" b="1" dirty="0">
                <a:latin typeface="Comic Sans MS" panose="030F0702030302020204" pitchFamily="66" charset="0"/>
              </a:rPr>
              <a:t>taux horaire moyen</a:t>
            </a:r>
            <a:r>
              <a:rPr lang="fr-FR" sz="1800" dirty="0">
                <a:latin typeface="Comic Sans MS" panose="030F0702030302020204" pitchFamily="66" charset="0"/>
              </a:rPr>
              <a:t> est de                         					</a:t>
            </a:r>
            <a:r>
              <a:rPr lang="fr-FR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17,31€</a:t>
            </a:r>
          </a:p>
          <a:p>
            <a:r>
              <a:rPr lang="fr-FR" sz="1800" dirty="0">
                <a:latin typeface="Comic Sans MS" panose="030F0702030302020204" pitchFamily="66" charset="0"/>
              </a:rPr>
              <a:t>La </a:t>
            </a:r>
            <a:r>
              <a:rPr lang="fr-FR" sz="1800" b="1" dirty="0">
                <a:latin typeface="Comic Sans MS" panose="030F0702030302020204" pitchFamily="66" charset="0"/>
              </a:rPr>
              <a:t>médiane</a:t>
            </a:r>
            <a:r>
              <a:rPr lang="fr-FR" sz="1800" dirty="0">
                <a:latin typeface="Comic Sans MS" panose="030F0702030302020204" pitchFamily="66" charset="0"/>
              </a:rPr>
              <a:t> est de 	</a:t>
            </a:r>
            <a:r>
              <a:rPr lang="fr-FR" sz="1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16,90</a:t>
            </a:r>
            <a:r>
              <a:rPr lang="fr-FR" b="1" dirty="0">
                <a:solidFill>
                  <a:srgbClr val="0070C0"/>
                </a:solidFill>
                <a:latin typeface="Comic Sans MS" panose="030F0702030302020204" pitchFamily="66" charset="0"/>
              </a:rPr>
              <a:t>€</a:t>
            </a:r>
          </a:p>
          <a:p>
            <a:r>
              <a:rPr lang="fr-FR" sz="1400" dirty="0">
                <a:latin typeface="Comic Sans MS" panose="030F0702030302020204" pitchFamily="66" charset="0"/>
              </a:rPr>
              <a:t>(la moitié ont plus, la moitié ont moins)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B15B54A-649C-4209-802D-C5C9529E20DE}"/>
              </a:ext>
            </a:extLst>
          </p:cNvPr>
          <p:cNvSpPr txBox="1"/>
          <p:nvPr/>
        </p:nvSpPr>
        <p:spPr>
          <a:xfrm>
            <a:off x="8308131" y="5228764"/>
            <a:ext cx="6093372" cy="391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8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Repère : le SMIC brut : 10,25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4D37D20-1C21-47E7-8B9B-C4189726F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39" y="1765983"/>
            <a:ext cx="7085287" cy="425871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0D6EF20-48A0-4AEA-9E56-BF7FEC7BE74E}"/>
              </a:ext>
            </a:extLst>
          </p:cNvPr>
          <p:cNvSpPr txBox="1"/>
          <p:nvPr/>
        </p:nvSpPr>
        <p:spPr>
          <a:xfrm>
            <a:off x="8054110" y="4065402"/>
            <a:ext cx="3300708" cy="71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1/4 des personnes perçoit moins de 15,25 €.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29619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jauge, périphérique&#10;&#10;Description générée automatiquement">
            <a:extLst>
              <a:ext uri="{FF2B5EF4-FFF2-40B4-BE49-F238E27FC236}">
                <a16:creationId xmlns:a16="http://schemas.microsoft.com/office/drawing/2014/main" id="{A341C627-5B34-4306-82D1-7CD40E6B3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56299"/>
            <a:ext cx="1938740" cy="5953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D81C6A8-FC1B-4384-8443-7AF7677B9244}"/>
              </a:ext>
            </a:extLst>
          </p:cNvPr>
          <p:cNvSpPr txBox="1"/>
          <p:nvPr/>
        </p:nvSpPr>
        <p:spPr>
          <a:xfrm>
            <a:off x="2570480" y="6350699"/>
            <a:ext cx="677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Statut des Médiateurs familiaux – Questionnaire Janvier – Février 2021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66B729A-8CE9-475D-932D-56DD767C842E}"/>
              </a:ext>
            </a:extLst>
          </p:cNvPr>
          <p:cNvSpPr txBox="1"/>
          <p:nvPr/>
        </p:nvSpPr>
        <p:spPr>
          <a:xfrm>
            <a:off x="1714500" y="1237719"/>
            <a:ext cx="6943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fr-FR" sz="1800" dirty="0"/>
              <a:t>Classification et indices professionnels – </a:t>
            </a:r>
            <a:r>
              <a:rPr lang="fr-FR" sz="1800" i="1" dirty="0"/>
              <a:t>89 réponses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A1615E3-7BE6-4517-8F45-B852A49CFD8E}"/>
              </a:ext>
            </a:extLst>
          </p:cNvPr>
          <p:cNvSpPr txBox="1"/>
          <p:nvPr/>
        </p:nvSpPr>
        <p:spPr>
          <a:xfrm>
            <a:off x="1714500" y="652944"/>
            <a:ext cx="6943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cap="small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Le Statut de salarié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277C223-23C3-4F63-9A0E-9FDE35F2B7FC}"/>
              </a:ext>
            </a:extLst>
          </p:cNvPr>
          <p:cNvSpPr txBox="1"/>
          <p:nvPr/>
        </p:nvSpPr>
        <p:spPr>
          <a:xfrm>
            <a:off x="3562291" y="1642127"/>
            <a:ext cx="7800975" cy="389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Réponses extrêmement variées, avec des libellés et indices différents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AC324E8-4526-4668-934B-EA7003FDA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098" y="2211348"/>
            <a:ext cx="2327036" cy="2705696"/>
          </a:xfrm>
          <a:prstGeom prst="rect">
            <a:avLst/>
          </a:prstGeom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B1429804-C484-4403-9794-10EFF6B54644}"/>
              </a:ext>
            </a:extLst>
          </p:cNvPr>
          <p:cNvSpPr/>
          <p:nvPr/>
        </p:nvSpPr>
        <p:spPr>
          <a:xfrm>
            <a:off x="2926263" y="1713124"/>
            <a:ext cx="427311" cy="304800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0B9A5AFD-073F-40FF-A2DC-C3B8EB56DECC}"/>
              </a:ext>
            </a:extLst>
          </p:cNvPr>
          <p:cNvGrpSpPr/>
          <p:nvPr/>
        </p:nvGrpSpPr>
        <p:grpSpPr>
          <a:xfrm>
            <a:off x="6074902" y="2278756"/>
            <a:ext cx="5349634" cy="646331"/>
            <a:chOff x="3475879" y="2641595"/>
            <a:chExt cx="5349634" cy="646331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81696488-EB92-499A-80B3-C041DFC323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679" t="44554" b="31513"/>
            <a:stretch/>
          </p:blipFill>
          <p:spPr>
            <a:xfrm>
              <a:off x="7543035" y="2951231"/>
              <a:ext cx="1282478" cy="299012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3E1B884D-F1ED-4D67-9CE2-2A8C59408CC6}"/>
                </a:ext>
              </a:extLst>
            </p:cNvPr>
            <p:cNvSpPr txBox="1"/>
            <p:nvPr/>
          </p:nvSpPr>
          <p:spPr>
            <a:xfrm>
              <a:off x="3475879" y="2641595"/>
              <a:ext cx="50680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Seulement 13 répondants sur 89 indiquent un indice correspondant à la grille préconisée par la</a:t>
              </a: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BD6E31BB-B4CB-42AB-9647-0FDF7A1CFB4A}"/>
              </a:ext>
            </a:extLst>
          </p:cNvPr>
          <p:cNvSpPr txBox="1"/>
          <p:nvPr/>
        </p:nvSpPr>
        <p:spPr>
          <a:xfrm>
            <a:off x="5458712" y="3058527"/>
            <a:ext cx="639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Sur la CC66, l’indice dépend de l’ancienneté. Or, celle-ci peut inclure la carrière de travailleur social.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CCBD938-5B7C-4603-AEA8-85E974BFF29D}"/>
              </a:ext>
            </a:extLst>
          </p:cNvPr>
          <p:cNvSpPr txBox="1"/>
          <p:nvPr/>
        </p:nvSpPr>
        <p:spPr>
          <a:xfrm>
            <a:off x="3772767" y="3882716"/>
            <a:ext cx="7010530" cy="2467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 peut avoir, par exemple 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fr-FR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le statut de cadre, 7 ans d’ancienneté et un salaire de 12,63€/horaire brut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 non cadre, 8 ans d’ancienneté et un taux de 20€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16 ans d’ancienneté et un taux de 15€ avec les avantages d’une CC66 ou sans conventio</a:t>
            </a:r>
            <a:r>
              <a:rPr lang="fr-FR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fr-FR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Moins d’un an d’ancienneté , un taux  de 11,77€ pour les fonctions de MF et de 34€ pour des fonctions de coordination</a:t>
            </a:r>
            <a:endParaRPr lang="fr-FR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fr-FR" sz="1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80246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jauge, périphérique&#10;&#10;Description générée automatiquement">
            <a:extLst>
              <a:ext uri="{FF2B5EF4-FFF2-40B4-BE49-F238E27FC236}">
                <a16:creationId xmlns:a16="http://schemas.microsoft.com/office/drawing/2014/main" id="{A341C627-5B34-4306-82D1-7CD40E6B3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56299"/>
            <a:ext cx="1938740" cy="5953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D81C6A8-FC1B-4384-8443-7AF7677B9244}"/>
              </a:ext>
            </a:extLst>
          </p:cNvPr>
          <p:cNvSpPr txBox="1"/>
          <p:nvPr/>
        </p:nvSpPr>
        <p:spPr>
          <a:xfrm>
            <a:off x="2570480" y="6350699"/>
            <a:ext cx="677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Statut des Médiateurs familiaux – Questionnaire Janvier – Février 2021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66B729A-8CE9-475D-932D-56DD767C842E}"/>
              </a:ext>
            </a:extLst>
          </p:cNvPr>
          <p:cNvSpPr txBox="1"/>
          <p:nvPr/>
        </p:nvSpPr>
        <p:spPr>
          <a:xfrm>
            <a:off x="1714501" y="1237719"/>
            <a:ext cx="826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fr-FR" dirty="0"/>
              <a:t>Prise en compte des fonctions d’encadrement et de coordination</a:t>
            </a:r>
          </a:p>
          <a:p>
            <a:r>
              <a:rPr lang="fr-FR" i="1" dirty="0"/>
              <a:t>				28 réponses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A1615E3-7BE6-4517-8F45-B852A49CFD8E}"/>
              </a:ext>
            </a:extLst>
          </p:cNvPr>
          <p:cNvSpPr txBox="1"/>
          <p:nvPr/>
        </p:nvSpPr>
        <p:spPr>
          <a:xfrm>
            <a:off x="1714500" y="652944"/>
            <a:ext cx="6943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cap="small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Le Statut de salarié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8A56C1-66F7-405C-94DA-AF557676F5E3}"/>
              </a:ext>
            </a:extLst>
          </p:cNvPr>
          <p:cNvSpPr txBox="1"/>
          <p:nvPr/>
        </p:nvSpPr>
        <p:spPr>
          <a:xfrm>
            <a:off x="2006601" y="2360942"/>
            <a:ext cx="7683500" cy="707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semble que 18 répondants (2/3) bénéficient d’une valorisation salariale pour leur fonction d’encadrement ou de coordination 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A5CC510-FE49-4466-AA89-C08AE4A72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8" y="3322762"/>
            <a:ext cx="2609850" cy="260985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F2A3338-B70E-4D2B-8BBE-073F8C6FF2D3}"/>
              </a:ext>
            </a:extLst>
          </p:cNvPr>
          <p:cNvSpPr txBox="1"/>
          <p:nvPr/>
        </p:nvSpPr>
        <p:spPr>
          <a:xfrm>
            <a:off x="3979863" y="3209035"/>
            <a:ext cx="5743575" cy="1870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fr-FR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personnes ont deux taux ; le taux d’encadrement varie alors </a:t>
            </a:r>
            <a:r>
              <a:rPr lang="fr-FR" sz="18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20,93 à 34 €.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fr-FR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9 ont un taux supérieur à la moyenne des taux salariaux </a:t>
            </a:r>
            <a:r>
              <a:rPr lang="fr-FR" dirty="0">
                <a:solidFill>
                  <a:srgbClr val="0070C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(17,31€)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fr-FR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personnes ont une prime </a:t>
            </a:r>
            <a:r>
              <a:rPr lang="fr-FR" sz="1800" dirty="0">
                <a:solidFill>
                  <a:srgbClr val="0070C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(46€ et 496€)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49543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jauge, périphérique&#10;&#10;Description générée automatiquement">
            <a:extLst>
              <a:ext uri="{FF2B5EF4-FFF2-40B4-BE49-F238E27FC236}">
                <a16:creationId xmlns:a16="http://schemas.microsoft.com/office/drawing/2014/main" id="{A341C627-5B34-4306-82D1-7CD40E6B3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56299"/>
            <a:ext cx="1938740" cy="5953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D81C6A8-FC1B-4384-8443-7AF7677B9244}"/>
              </a:ext>
            </a:extLst>
          </p:cNvPr>
          <p:cNvSpPr txBox="1"/>
          <p:nvPr/>
        </p:nvSpPr>
        <p:spPr>
          <a:xfrm>
            <a:off x="2570480" y="6350699"/>
            <a:ext cx="677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Statut des Médiateurs familiaux – Questionnaire Janvier – Février 2021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66B729A-8CE9-475D-932D-56DD767C842E}"/>
              </a:ext>
            </a:extLst>
          </p:cNvPr>
          <p:cNvSpPr txBox="1"/>
          <p:nvPr/>
        </p:nvSpPr>
        <p:spPr>
          <a:xfrm>
            <a:off x="1714500" y="1237719"/>
            <a:ext cx="694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fr-FR" dirty="0"/>
              <a:t>Durée de la carrière – </a:t>
            </a:r>
            <a:r>
              <a:rPr lang="fr-FR" i="1" dirty="0"/>
              <a:t>185 réponses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A1615E3-7BE6-4517-8F45-B852A49CFD8E}"/>
              </a:ext>
            </a:extLst>
          </p:cNvPr>
          <p:cNvSpPr txBox="1"/>
          <p:nvPr/>
        </p:nvSpPr>
        <p:spPr>
          <a:xfrm>
            <a:off x="1714500" y="652944"/>
            <a:ext cx="6943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cap="small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Le Statut de salarié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8F75F9-980E-4117-BEB9-0430E4957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78" y="2213037"/>
            <a:ext cx="5672747" cy="340724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8691423-32BB-4A64-BD1B-FE68BB00E184}"/>
              </a:ext>
            </a:extLst>
          </p:cNvPr>
          <p:cNvSpPr txBox="1"/>
          <p:nvPr/>
        </p:nvSpPr>
        <p:spPr>
          <a:xfrm>
            <a:off x="6853063" y="2284159"/>
            <a:ext cx="4498428" cy="2508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fr-FR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prise en compte de l’ancienneté –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8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192 réponses</a:t>
            </a:r>
            <a:endParaRPr lang="fr-FR" i="1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Dans la majorité des cas, pour 68,8% des médiateurs familiaux, l’ancienneté est prise en compte en terme de rémunération.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51395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jauge, périphérique&#10;&#10;Description générée automatiquement">
            <a:extLst>
              <a:ext uri="{FF2B5EF4-FFF2-40B4-BE49-F238E27FC236}">
                <a16:creationId xmlns:a16="http://schemas.microsoft.com/office/drawing/2014/main" id="{A341C627-5B34-4306-82D1-7CD40E6B3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56299"/>
            <a:ext cx="1938740" cy="5953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D81C6A8-FC1B-4384-8443-7AF7677B9244}"/>
              </a:ext>
            </a:extLst>
          </p:cNvPr>
          <p:cNvSpPr txBox="1"/>
          <p:nvPr/>
        </p:nvSpPr>
        <p:spPr>
          <a:xfrm>
            <a:off x="2570480" y="6350699"/>
            <a:ext cx="677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Statut des Médiateurs familiaux – Questionnaire Janvier – Février 2021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66B729A-8CE9-475D-932D-56DD767C842E}"/>
              </a:ext>
            </a:extLst>
          </p:cNvPr>
          <p:cNvSpPr txBox="1"/>
          <p:nvPr/>
        </p:nvSpPr>
        <p:spPr>
          <a:xfrm>
            <a:off x="1714500" y="1237719"/>
            <a:ext cx="694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fr-FR" dirty="0"/>
              <a:t>Avantages Sociaux – </a:t>
            </a:r>
            <a:r>
              <a:rPr lang="fr-FR" i="1" dirty="0"/>
              <a:t>192 réponses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A1615E3-7BE6-4517-8F45-B852A49CFD8E}"/>
              </a:ext>
            </a:extLst>
          </p:cNvPr>
          <p:cNvSpPr txBox="1"/>
          <p:nvPr/>
        </p:nvSpPr>
        <p:spPr>
          <a:xfrm>
            <a:off x="1714500" y="652944"/>
            <a:ext cx="6943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cap="small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Le Statut de salarié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B3763D9-92E2-4445-8352-4A076C8E6B19}"/>
              </a:ext>
            </a:extLst>
          </p:cNvPr>
          <p:cNvSpPr txBox="1"/>
          <p:nvPr/>
        </p:nvSpPr>
        <p:spPr>
          <a:xfrm>
            <a:off x="9391651" y="2600325"/>
            <a:ext cx="2548340" cy="2057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Nous constatons qu’être rattaché à la Convention collective 66 permet de bénéficier beaucoup plus fréquemment des différents avantages sociaux.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1C86219-383E-4217-9B38-A232EBB1A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9" y="1662780"/>
            <a:ext cx="9020175" cy="454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7448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jauge, périphérique&#10;&#10;Description générée automatiquement">
            <a:extLst>
              <a:ext uri="{FF2B5EF4-FFF2-40B4-BE49-F238E27FC236}">
                <a16:creationId xmlns:a16="http://schemas.microsoft.com/office/drawing/2014/main" id="{A341C627-5B34-4306-82D1-7CD40E6B3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56299"/>
            <a:ext cx="1938740" cy="5953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D81C6A8-FC1B-4384-8443-7AF7677B9244}"/>
              </a:ext>
            </a:extLst>
          </p:cNvPr>
          <p:cNvSpPr txBox="1"/>
          <p:nvPr/>
        </p:nvSpPr>
        <p:spPr>
          <a:xfrm>
            <a:off x="2570480" y="6350699"/>
            <a:ext cx="677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Statut des Médiateurs familiaux – Questionnaire Janvier – Février 2021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66B729A-8CE9-475D-932D-56DD767C842E}"/>
              </a:ext>
            </a:extLst>
          </p:cNvPr>
          <p:cNvSpPr txBox="1"/>
          <p:nvPr/>
        </p:nvSpPr>
        <p:spPr>
          <a:xfrm>
            <a:off x="1714500" y="1237719"/>
            <a:ext cx="694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fr-FR" dirty="0"/>
              <a:t>Congés supplémentaires – </a:t>
            </a:r>
            <a:r>
              <a:rPr lang="fr-FR" i="1" dirty="0"/>
              <a:t>192 réponses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A1615E3-7BE6-4517-8F45-B852A49CFD8E}"/>
              </a:ext>
            </a:extLst>
          </p:cNvPr>
          <p:cNvSpPr txBox="1"/>
          <p:nvPr/>
        </p:nvSpPr>
        <p:spPr>
          <a:xfrm>
            <a:off x="1714500" y="652944"/>
            <a:ext cx="6943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cap="small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Le Statut de salarié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4FB163F-9089-4E13-B828-AC7221EE6A66}"/>
              </a:ext>
            </a:extLst>
          </p:cNvPr>
          <p:cNvSpPr txBox="1"/>
          <p:nvPr/>
        </p:nvSpPr>
        <p:spPr>
          <a:xfrm>
            <a:off x="2178647" y="4505898"/>
            <a:ext cx="8428784" cy="1233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fr-FR" sz="2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80% </a:t>
            </a:r>
            <a:r>
              <a:rPr lang="fr-FR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des salariés soumis à la CC66 </a:t>
            </a:r>
            <a:r>
              <a:rPr lang="fr-FR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 bénéficient : </a:t>
            </a:r>
            <a:r>
              <a:rPr lang="fr-FR" sz="1400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18 jours en général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fr-FR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62 % </a:t>
            </a:r>
            <a:r>
              <a:rPr lang="fr-FR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des salariés soumis à une autre convention en bénéficient : </a:t>
            </a:r>
            <a:r>
              <a:rPr lang="fr-FR" sz="1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 3 à 9 jours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fr-FR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26% </a:t>
            </a:r>
            <a:r>
              <a:rPr lang="fr-FR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seulement des salariés soumis à aucune convention en bénéficient : </a:t>
            </a:r>
            <a:r>
              <a:rPr lang="fr-FR" sz="1400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 jours à 4 semaines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731A2296-1B51-4D84-9CC5-0B2D5129CBA9}"/>
              </a:ext>
            </a:extLst>
          </p:cNvPr>
          <p:cNvSpPr/>
          <p:nvPr/>
        </p:nvSpPr>
        <p:spPr>
          <a:xfrm>
            <a:off x="4278653" y="1854134"/>
            <a:ext cx="3360374" cy="1130335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56% des salariés bénéficient de c</a:t>
            </a:r>
            <a:r>
              <a:rPr lang="fr-FR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ongés supplémentaires.</a:t>
            </a:r>
            <a:endParaRPr lang="fr-FR" sz="1600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A30D9B9-3A93-4C39-9892-55CF2AF2A420}"/>
              </a:ext>
            </a:extLst>
          </p:cNvPr>
          <p:cNvGrpSpPr/>
          <p:nvPr/>
        </p:nvGrpSpPr>
        <p:grpSpPr>
          <a:xfrm>
            <a:off x="1584569" y="3220813"/>
            <a:ext cx="9022862" cy="1169551"/>
            <a:chOff x="1246993" y="1827426"/>
            <a:chExt cx="9022862" cy="1169551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792AC8D7-DF8E-4D08-8D87-52B2F8C291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87142"/>
            <a:stretch/>
          </p:blipFill>
          <p:spPr>
            <a:xfrm>
              <a:off x="1246993" y="1827426"/>
              <a:ext cx="9022862" cy="584775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3DD29DCB-8AA1-42F3-8036-184B1A98B0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87142"/>
            <a:stretch/>
          </p:blipFill>
          <p:spPr>
            <a:xfrm>
              <a:off x="1246993" y="2412201"/>
              <a:ext cx="9022862" cy="5847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55534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jauge, périphérique&#10;&#10;Description générée automatiquement">
            <a:extLst>
              <a:ext uri="{FF2B5EF4-FFF2-40B4-BE49-F238E27FC236}">
                <a16:creationId xmlns:a16="http://schemas.microsoft.com/office/drawing/2014/main" id="{A341C627-5B34-4306-82D1-7CD40E6B3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56299"/>
            <a:ext cx="1938740" cy="5953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D81C6A8-FC1B-4384-8443-7AF7677B9244}"/>
              </a:ext>
            </a:extLst>
          </p:cNvPr>
          <p:cNvSpPr txBox="1"/>
          <p:nvPr/>
        </p:nvSpPr>
        <p:spPr>
          <a:xfrm>
            <a:off x="2570480" y="6350699"/>
            <a:ext cx="677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Statut des Médiateurs familiaux – Questionnaire Janvier – Février 2021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66B729A-8CE9-475D-932D-56DD767C842E}"/>
              </a:ext>
            </a:extLst>
          </p:cNvPr>
          <p:cNvSpPr txBox="1"/>
          <p:nvPr/>
        </p:nvSpPr>
        <p:spPr>
          <a:xfrm>
            <a:off x="1714500" y="1237719"/>
            <a:ext cx="9321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fr-FR" dirty="0"/>
              <a:t>Formation et Analyses des Pratiques Professionnelles - </a:t>
            </a:r>
            <a:r>
              <a:rPr lang="fr-FR" i="1" dirty="0"/>
              <a:t>189 réponses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A1615E3-7BE6-4517-8F45-B852A49CFD8E}"/>
              </a:ext>
            </a:extLst>
          </p:cNvPr>
          <p:cNvSpPr txBox="1"/>
          <p:nvPr/>
        </p:nvSpPr>
        <p:spPr>
          <a:xfrm>
            <a:off x="1714500" y="652944"/>
            <a:ext cx="6943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cap="small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Le Statut de salarié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85B6B76-4982-4FAC-916F-E5990F0B2FDA}"/>
              </a:ext>
            </a:extLst>
          </p:cNvPr>
          <p:cNvSpPr txBox="1"/>
          <p:nvPr/>
        </p:nvSpPr>
        <p:spPr>
          <a:xfrm>
            <a:off x="1321347" y="2325543"/>
            <a:ext cx="5803353" cy="1817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fr-FR" dirty="0">
                <a:latin typeface="Comic Sans MS" panose="030F0702030302020204" pitchFamily="66" charset="0"/>
                <a:cs typeface="Times New Roman" panose="02020603050405020304" pitchFamily="18" charset="0"/>
              </a:rPr>
              <a:t>83 % des personnes ont accès à de la formation continue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95 % suivent une analyse des pratiques professionnelles</a:t>
            </a:r>
          </a:p>
          <a:p>
            <a:pPr marL="285750" indent="-285750">
              <a:lnSpc>
                <a:spcPct val="115000"/>
              </a:lnSpc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19,6 % indiquent suivre une supervision 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9301A62-4323-4EF7-A33A-11C734A83285}"/>
              </a:ext>
            </a:extLst>
          </p:cNvPr>
          <p:cNvSpPr txBox="1"/>
          <p:nvPr/>
        </p:nvSpPr>
        <p:spPr>
          <a:xfrm>
            <a:off x="993229" y="4771304"/>
            <a:ext cx="95795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 chiffres s’expliquent par le taux de structures pour lesquelles la convention de prestation de service oblige à un minimum de 20 heures d’analyse des pratiques et à de la formation continue. </a:t>
            </a:r>
          </a:p>
          <a:p>
            <a:r>
              <a:rPr lang="fr-F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Toutefois certains n’en bénéficient pas.</a:t>
            </a:r>
            <a:endParaRPr lang="fr-FR" sz="1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FCA3F09-14BF-4D0E-9B03-2BFC0BEBF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843" y="2347390"/>
            <a:ext cx="3610294" cy="204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5773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jauge, périphérique&#10;&#10;Description générée automatiquement">
            <a:extLst>
              <a:ext uri="{FF2B5EF4-FFF2-40B4-BE49-F238E27FC236}">
                <a16:creationId xmlns:a16="http://schemas.microsoft.com/office/drawing/2014/main" id="{A341C627-5B34-4306-82D1-7CD40E6B3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56299"/>
            <a:ext cx="1938740" cy="5953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D81C6A8-FC1B-4384-8443-7AF7677B9244}"/>
              </a:ext>
            </a:extLst>
          </p:cNvPr>
          <p:cNvSpPr txBox="1"/>
          <p:nvPr/>
        </p:nvSpPr>
        <p:spPr>
          <a:xfrm>
            <a:off x="2570480" y="6350699"/>
            <a:ext cx="677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Statut des Médiateurs familiaux – Questionnaire Janvier – Février 2021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66B729A-8CE9-475D-932D-56DD767C842E}"/>
              </a:ext>
            </a:extLst>
          </p:cNvPr>
          <p:cNvSpPr txBox="1"/>
          <p:nvPr/>
        </p:nvSpPr>
        <p:spPr>
          <a:xfrm>
            <a:off x="1714500" y="1237719"/>
            <a:ext cx="694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fr-FR" dirty="0"/>
              <a:t>Le mode d’exercice – </a:t>
            </a:r>
            <a:r>
              <a:rPr lang="fr-FR" i="1" dirty="0"/>
              <a:t>105 réponses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A1615E3-7BE6-4517-8F45-B852A49CFD8E}"/>
              </a:ext>
            </a:extLst>
          </p:cNvPr>
          <p:cNvSpPr txBox="1"/>
          <p:nvPr/>
        </p:nvSpPr>
        <p:spPr>
          <a:xfrm>
            <a:off x="1714500" y="725474"/>
            <a:ext cx="6943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cap="small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L’Exercice en Libéral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9221B0B-2532-4318-A87D-A53E38435581}"/>
              </a:ext>
            </a:extLst>
          </p:cNvPr>
          <p:cNvSpPr txBox="1"/>
          <p:nvPr/>
        </p:nvSpPr>
        <p:spPr>
          <a:xfrm>
            <a:off x="7438415" y="1765009"/>
            <a:ext cx="4310883" cy="3977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84 % exercent la médiation familiale à temps partiel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90 % d’entre elles complètent cette activité par une autre activité 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- 21 exercent comme salariés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- 18 formateurs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- 9 dans le travail social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- 8 thérapeutes …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- 7 avocats, juristes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- 12 autres métiers variés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54BCCB9-1015-43C8-929E-982861EC9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10" y="2088984"/>
            <a:ext cx="6471557" cy="338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6564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jauge, périphérique&#10;&#10;Description générée automatiquement">
            <a:extLst>
              <a:ext uri="{FF2B5EF4-FFF2-40B4-BE49-F238E27FC236}">
                <a16:creationId xmlns:a16="http://schemas.microsoft.com/office/drawing/2014/main" id="{A341C627-5B34-4306-82D1-7CD40E6B3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56299"/>
            <a:ext cx="1938740" cy="5953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D81C6A8-FC1B-4384-8443-7AF7677B9244}"/>
              </a:ext>
            </a:extLst>
          </p:cNvPr>
          <p:cNvSpPr txBox="1"/>
          <p:nvPr/>
        </p:nvSpPr>
        <p:spPr>
          <a:xfrm>
            <a:off x="2570480" y="6350699"/>
            <a:ext cx="677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Statut des Médiateurs familiaux – Questionnaire Janvier – Février 2021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0151077-42D3-4274-BAB6-C01AA87AD9E9}"/>
              </a:ext>
            </a:extLst>
          </p:cNvPr>
          <p:cNvSpPr txBox="1"/>
          <p:nvPr/>
        </p:nvSpPr>
        <p:spPr>
          <a:xfrm>
            <a:off x="1714500" y="1237719"/>
            <a:ext cx="6553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Les revenus nets – </a:t>
            </a:r>
            <a:r>
              <a:rPr lang="fr-FR" sz="2400" i="1" dirty="0"/>
              <a:t>89 réponses</a:t>
            </a:r>
            <a:r>
              <a:rPr lang="fr-FR" sz="2400" dirty="0"/>
              <a:t> 		 </a:t>
            </a:r>
            <a:r>
              <a:rPr lang="fr-FR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0 à 3.000€</a:t>
            </a:r>
            <a:endParaRPr lang="fr-FR" sz="2400" i="1" dirty="0">
              <a:latin typeface="+mj-l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CF794D1-6E18-4599-B48D-14867A1B7B1C}"/>
              </a:ext>
            </a:extLst>
          </p:cNvPr>
          <p:cNvSpPr txBox="1"/>
          <p:nvPr/>
        </p:nvSpPr>
        <p:spPr>
          <a:xfrm>
            <a:off x="2302899" y="1999299"/>
            <a:ext cx="3833830" cy="74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Seuls 20 (soit 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22%</a:t>
            </a:r>
            <a:r>
              <a:rPr lang="fr-FR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) déclarent gagner </a:t>
            </a:r>
            <a:r>
              <a:rPr lang="fr-FR" sz="1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1200€ net</a:t>
            </a:r>
            <a:r>
              <a:rPr lang="fr-FR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(soit le SMIC) </a:t>
            </a:r>
            <a:r>
              <a:rPr lang="fr-FR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 plus</a:t>
            </a:r>
            <a:endParaRPr lang="fr-FR" sz="16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4A88414-2FD6-4C6A-8F53-F4EB39135C13}"/>
              </a:ext>
            </a:extLst>
          </p:cNvPr>
          <p:cNvSpPr txBox="1"/>
          <p:nvPr/>
        </p:nvSpPr>
        <p:spPr>
          <a:xfrm>
            <a:off x="2307678" y="2845361"/>
            <a:ext cx="3788322" cy="1942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Parmi ces 89 réponses, </a:t>
            </a:r>
            <a:r>
              <a:rPr lang="fr-FR" sz="1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fr-FR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travaillent à </a:t>
            </a:r>
            <a:r>
              <a:rPr lang="fr-FR" sz="16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temps complet</a:t>
            </a:r>
            <a:r>
              <a:rPr lang="fr-FR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- 6 déclarent gagner moins de 1200€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- 5 déclarent gagner entre 1200€ et 	moins de 2000€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- 4 déclarent 2000€ ou plus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EDB0623-8886-4575-BA16-1B8D07F0535E}"/>
              </a:ext>
            </a:extLst>
          </p:cNvPr>
          <p:cNvSpPr txBox="1"/>
          <p:nvPr/>
        </p:nvSpPr>
        <p:spPr>
          <a:xfrm>
            <a:off x="7448550" y="3530834"/>
            <a:ext cx="4345667" cy="2430730"/>
          </a:xfrm>
          <a:prstGeom prst="rect">
            <a:avLst/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6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Tarifs pratiqués à la séance par personne </a:t>
            </a:r>
            <a:endParaRPr lang="fr-FR" sz="1600" u="sng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1/3 des personnes pratiquent un barème progressif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Pour les autres : 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33% pratiquent un tarif inférieur à 60€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15% de 70 à 80 €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15% de 90 à 200 €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37B586-0DF5-4566-80E7-A12C5E0D3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1699384"/>
            <a:ext cx="2143125" cy="25717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513D91E-1065-49FD-8CA1-1677A0AB3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8715" y="1976620"/>
            <a:ext cx="2337009" cy="1531535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CB35CF92-5209-4A4E-9BDA-716ECECD0ED4}"/>
              </a:ext>
            </a:extLst>
          </p:cNvPr>
          <p:cNvCxnSpPr>
            <a:cxnSpLocks/>
          </p:cNvCxnSpPr>
          <p:nvPr/>
        </p:nvCxnSpPr>
        <p:spPr>
          <a:xfrm>
            <a:off x="5791562" y="1485900"/>
            <a:ext cx="5520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3DDE8283-9EA6-46F3-BF33-75E4A67796DA}"/>
              </a:ext>
            </a:extLst>
          </p:cNvPr>
          <p:cNvSpPr txBox="1"/>
          <p:nvPr/>
        </p:nvSpPr>
        <p:spPr>
          <a:xfrm>
            <a:off x="1714500" y="725474"/>
            <a:ext cx="6943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cap="small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L’Exercice en Libéral</a:t>
            </a:r>
          </a:p>
        </p:txBody>
      </p:sp>
    </p:spTree>
    <p:extLst>
      <p:ext uri="{BB962C8B-B14F-4D97-AF65-F5344CB8AC3E}">
        <p14:creationId xmlns:p14="http://schemas.microsoft.com/office/powerpoint/2010/main" val="148827276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7A60B25-189A-4E8B-8D71-20154FA4ABEA}"/>
              </a:ext>
            </a:extLst>
          </p:cNvPr>
          <p:cNvSpPr txBox="1"/>
          <p:nvPr/>
        </p:nvSpPr>
        <p:spPr>
          <a:xfrm>
            <a:off x="1714500" y="1237719"/>
            <a:ext cx="6093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La durée de la carrière – </a:t>
            </a:r>
            <a:r>
              <a:rPr lang="fr-FR" sz="2400" i="1" dirty="0"/>
              <a:t>102 réponses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E289BD6-30A7-48BE-91E6-AE2062F62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474" y="2116027"/>
            <a:ext cx="6093371" cy="36643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FBD3AC4-4055-4EDD-9841-67A3E2A1D1DE}"/>
              </a:ext>
            </a:extLst>
          </p:cNvPr>
          <p:cNvSpPr txBox="1"/>
          <p:nvPr/>
        </p:nvSpPr>
        <p:spPr>
          <a:xfrm>
            <a:off x="7618686" y="3223883"/>
            <a:ext cx="40494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Les revenus n’ont</a:t>
            </a: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pas de corrélation </a:t>
            </a:r>
          </a:p>
          <a:p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avec l’ancienneté.</a:t>
            </a:r>
            <a:endParaRPr lang="fr-FR" dirty="0"/>
          </a:p>
        </p:txBody>
      </p:sp>
      <p:pic>
        <p:nvPicPr>
          <p:cNvPr id="7" name="Image 6" descr="Une image contenant texte, jauge, périphérique&#10;&#10;Description générée automatiquement">
            <a:extLst>
              <a:ext uri="{FF2B5EF4-FFF2-40B4-BE49-F238E27FC236}">
                <a16:creationId xmlns:a16="http://schemas.microsoft.com/office/drawing/2014/main" id="{3BC5EC9C-3B01-4915-B70B-5D45D7C56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56299"/>
            <a:ext cx="1938740" cy="59539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3392D82-2435-4587-8417-52AB40628FA6}"/>
              </a:ext>
            </a:extLst>
          </p:cNvPr>
          <p:cNvSpPr txBox="1"/>
          <p:nvPr/>
        </p:nvSpPr>
        <p:spPr>
          <a:xfrm>
            <a:off x="2570480" y="6350699"/>
            <a:ext cx="677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Statut des Médiateurs familiaux – Questionnaire Janvier – Février 2021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0BB436D-2C85-487C-9EA4-1623AF06559F}"/>
              </a:ext>
            </a:extLst>
          </p:cNvPr>
          <p:cNvSpPr txBox="1"/>
          <p:nvPr/>
        </p:nvSpPr>
        <p:spPr>
          <a:xfrm>
            <a:off x="1714500" y="725474"/>
            <a:ext cx="6943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cap="small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L’Exercice en Libéral</a:t>
            </a:r>
          </a:p>
        </p:txBody>
      </p:sp>
    </p:spTree>
    <p:extLst>
      <p:ext uri="{BB962C8B-B14F-4D97-AF65-F5344CB8AC3E}">
        <p14:creationId xmlns:p14="http://schemas.microsoft.com/office/powerpoint/2010/main" val="79700979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jauge, périphérique&#10;&#10;Description générée automatiquement">
            <a:extLst>
              <a:ext uri="{FF2B5EF4-FFF2-40B4-BE49-F238E27FC236}">
                <a16:creationId xmlns:a16="http://schemas.microsoft.com/office/drawing/2014/main" id="{A341C627-5B34-4306-82D1-7CD40E6B3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56299"/>
            <a:ext cx="1938740" cy="5953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D81C6A8-FC1B-4384-8443-7AF7677B9244}"/>
              </a:ext>
            </a:extLst>
          </p:cNvPr>
          <p:cNvSpPr txBox="1"/>
          <p:nvPr/>
        </p:nvSpPr>
        <p:spPr>
          <a:xfrm>
            <a:off x="2570480" y="6350699"/>
            <a:ext cx="677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Statut des Médiateurs familiaux – Questionnaire Janvier – Février 2021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22FA121-9117-492F-9EE6-375EE1728F52}"/>
              </a:ext>
            </a:extLst>
          </p:cNvPr>
          <p:cNvSpPr txBox="1"/>
          <p:nvPr/>
        </p:nvSpPr>
        <p:spPr>
          <a:xfrm>
            <a:off x="1714500" y="638175"/>
            <a:ext cx="6943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cap="small" dirty="0">
                <a:solidFill>
                  <a:srgbClr val="0070C0"/>
                </a:solidFill>
              </a:rPr>
              <a:t>278 réponses obtenues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48E77E2-37AF-444F-83BE-19AB2459B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87" y="1591250"/>
            <a:ext cx="6746506" cy="3961250"/>
          </a:xfrm>
          <a:prstGeom prst="rect">
            <a:avLst/>
          </a:prstGeom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11AF2D6-5DB7-4BE7-8F93-DF4194D07639}"/>
              </a:ext>
            </a:extLst>
          </p:cNvPr>
          <p:cNvSpPr txBox="1"/>
          <p:nvPr/>
        </p:nvSpPr>
        <p:spPr>
          <a:xfrm>
            <a:off x="7846786" y="1559484"/>
            <a:ext cx="32784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192 (soit 69%) médiateurs familiaux exercent comme </a:t>
            </a:r>
            <a:r>
              <a:rPr lang="fr-FR" b="1" dirty="0">
                <a:latin typeface="Comic Sans MS" panose="030F0702030302020204" pitchFamily="66" charset="0"/>
              </a:rPr>
              <a:t>salariés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E206F47-CAFC-4D73-A291-9C685BB1E515}"/>
              </a:ext>
            </a:extLst>
          </p:cNvPr>
          <p:cNvSpPr txBox="1"/>
          <p:nvPr/>
        </p:nvSpPr>
        <p:spPr>
          <a:xfrm>
            <a:off x="7846786" y="2583846"/>
            <a:ext cx="3430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105 (soit 38%) en </a:t>
            </a:r>
            <a:r>
              <a:rPr lang="fr-FR" b="1" dirty="0">
                <a:latin typeface="Comic Sans MS" panose="030F0702030302020204" pitchFamily="66" charset="0"/>
              </a:rPr>
              <a:t>libéral</a:t>
            </a:r>
            <a:r>
              <a:rPr lang="fr-FR" dirty="0">
                <a:latin typeface="Comic Sans MS" panose="030F0702030302020204" pitchFamily="66" charset="0"/>
              </a:rPr>
              <a:t>, dont 26 sous les deux statuts,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F098F36-D72A-48ED-A034-FFFCDC7BB57E}"/>
              </a:ext>
            </a:extLst>
          </p:cNvPr>
          <p:cNvSpPr txBox="1"/>
          <p:nvPr/>
        </p:nvSpPr>
        <p:spPr>
          <a:xfrm>
            <a:off x="7846786" y="3398234"/>
            <a:ext cx="3314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18 répondants font du </a:t>
            </a:r>
            <a:r>
              <a:rPr lang="fr-FR" b="1" dirty="0">
                <a:latin typeface="Comic Sans MS" panose="030F0702030302020204" pitchFamily="66" charset="0"/>
              </a:rPr>
              <a:t>bénévolat</a:t>
            </a:r>
          </a:p>
        </p:txBody>
      </p:sp>
    </p:spTree>
    <p:extLst>
      <p:ext uri="{BB962C8B-B14F-4D97-AF65-F5344CB8AC3E}">
        <p14:creationId xmlns:p14="http://schemas.microsoft.com/office/powerpoint/2010/main" val="311073392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jauge, périphérique&#10;&#10;Description générée automatiquement">
            <a:extLst>
              <a:ext uri="{FF2B5EF4-FFF2-40B4-BE49-F238E27FC236}">
                <a16:creationId xmlns:a16="http://schemas.microsoft.com/office/drawing/2014/main" id="{A341C627-5B34-4306-82D1-7CD40E6B3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56299"/>
            <a:ext cx="1938740" cy="5953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D81C6A8-FC1B-4384-8443-7AF7677B9244}"/>
              </a:ext>
            </a:extLst>
          </p:cNvPr>
          <p:cNvSpPr txBox="1"/>
          <p:nvPr/>
        </p:nvSpPr>
        <p:spPr>
          <a:xfrm>
            <a:off x="2570480" y="6350699"/>
            <a:ext cx="677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Statut des Médiateurs familiaux – Questionnaire Janvier – Février 2021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66B729A-8CE9-475D-932D-56DD767C842E}"/>
              </a:ext>
            </a:extLst>
          </p:cNvPr>
          <p:cNvSpPr txBox="1"/>
          <p:nvPr/>
        </p:nvSpPr>
        <p:spPr>
          <a:xfrm>
            <a:off x="1735313" y="1265799"/>
            <a:ext cx="92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fr-FR" dirty="0"/>
              <a:t>Analyse des Pratiques Professionnelles- Formation continue – Assurance</a:t>
            </a:r>
          </a:p>
          <a:p>
            <a:r>
              <a:rPr lang="fr-FR" i="1" dirty="0"/>
              <a:t>	105 réponses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91A7C4F-741C-4A8F-8134-AD71B9265B31}"/>
              </a:ext>
            </a:extLst>
          </p:cNvPr>
          <p:cNvSpPr txBox="1"/>
          <p:nvPr/>
        </p:nvSpPr>
        <p:spPr>
          <a:xfrm>
            <a:off x="1714500" y="2536540"/>
            <a:ext cx="5177002" cy="11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fr-FR" dirty="0">
                <a:latin typeface="Comic Sans MS" panose="030F0702030302020204" pitchFamily="66" charset="0"/>
                <a:cs typeface="Times New Roman" panose="02020603050405020304" pitchFamily="18" charset="0"/>
              </a:rPr>
              <a:t>85,6</a:t>
            </a: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%  participent à des séances d’analyse des pratiques professionnelles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72 % ont accès à de la formation continue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E21BBF-C534-428C-9C8D-0100D1DC24A0}"/>
              </a:ext>
            </a:extLst>
          </p:cNvPr>
          <p:cNvSpPr txBox="1"/>
          <p:nvPr/>
        </p:nvSpPr>
        <p:spPr>
          <a:xfrm>
            <a:off x="2343806" y="4955020"/>
            <a:ext cx="6314419" cy="391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81 % des médiateurs familiaux « libéraux » sont assurés. 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4F9F27-5A3B-4233-A6E2-4E37C97D6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1549" y="2293942"/>
            <a:ext cx="3609145" cy="204843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10FEED2-FA21-48A6-8E26-CF69AC6386F9}"/>
              </a:ext>
            </a:extLst>
          </p:cNvPr>
          <p:cNvSpPr txBox="1"/>
          <p:nvPr/>
        </p:nvSpPr>
        <p:spPr>
          <a:xfrm>
            <a:off x="1714500" y="725474"/>
            <a:ext cx="6943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cap="small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L’Exercice en Libéral</a:t>
            </a:r>
          </a:p>
        </p:txBody>
      </p:sp>
    </p:spTree>
    <p:extLst>
      <p:ext uri="{BB962C8B-B14F-4D97-AF65-F5344CB8AC3E}">
        <p14:creationId xmlns:p14="http://schemas.microsoft.com/office/powerpoint/2010/main" val="145373629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jauge, périphérique&#10;&#10;Description générée automatiquement">
            <a:extLst>
              <a:ext uri="{FF2B5EF4-FFF2-40B4-BE49-F238E27FC236}">
                <a16:creationId xmlns:a16="http://schemas.microsoft.com/office/drawing/2014/main" id="{A341C627-5B34-4306-82D1-7CD40E6B3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56299"/>
            <a:ext cx="1938740" cy="5953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D81C6A8-FC1B-4384-8443-7AF7677B9244}"/>
              </a:ext>
            </a:extLst>
          </p:cNvPr>
          <p:cNvSpPr txBox="1"/>
          <p:nvPr/>
        </p:nvSpPr>
        <p:spPr>
          <a:xfrm>
            <a:off x="2570480" y="6350699"/>
            <a:ext cx="677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Statut des Médiateurs familiaux – Questionnaire Janvier – Février 2021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66B729A-8CE9-475D-932D-56DD767C842E}"/>
              </a:ext>
            </a:extLst>
          </p:cNvPr>
          <p:cNvSpPr txBox="1"/>
          <p:nvPr/>
        </p:nvSpPr>
        <p:spPr>
          <a:xfrm>
            <a:off x="1714500" y="1297177"/>
            <a:ext cx="2204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fr-FR" i="1" dirty="0"/>
              <a:t>18 réponses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AFFCF38-B312-48A9-8842-C0A04EC5AF59}"/>
              </a:ext>
            </a:extLst>
          </p:cNvPr>
          <p:cNvSpPr txBox="1"/>
          <p:nvPr/>
        </p:nvSpPr>
        <p:spPr>
          <a:xfrm>
            <a:off x="964284" y="4927284"/>
            <a:ext cx="3212391" cy="70769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800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9 sont bénévoles dans une asso conventionnées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BA97426-F460-4E36-87C1-C0672F270E8C}"/>
              </a:ext>
            </a:extLst>
          </p:cNvPr>
          <p:cNvSpPr txBox="1"/>
          <p:nvPr/>
        </p:nvSpPr>
        <p:spPr>
          <a:xfrm>
            <a:off x="6610350" y="1378307"/>
            <a:ext cx="3019425" cy="391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800" b="1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L’exercice bénévole est :</a:t>
            </a:r>
            <a:endParaRPr lang="fr-FR" sz="18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12D73C9-A347-479F-B8E9-7593BFD46D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840"/>
          <a:stretch/>
        </p:blipFill>
        <p:spPr>
          <a:xfrm>
            <a:off x="7789270" y="4452354"/>
            <a:ext cx="3429000" cy="1825754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C3C7502-BAE3-411E-925E-F90E9A129CC7}"/>
              </a:ext>
            </a:extLst>
          </p:cNvPr>
          <p:cNvSpPr txBox="1"/>
          <p:nvPr/>
        </p:nvSpPr>
        <p:spPr>
          <a:xfrm>
            <a:off x="9095723" y="2225168"/>
            <a:ext cx="29014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une solution d’attente,</a:t>
            </a:r>
          </a:p>
          <a:p>
            <a:pPr algn="ctr"/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 pis aller,</a:t>
            </a:r>
          </a:p>
          <a:p>
            <a:pPr algn="ctr"/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qui permet de se développer</a:t>
            </a:r>
          </a:p>
          <a:p>
            <a:endParaRPr lang="fr-FR" dirty="0"/>
          </a:p>
        </p:txBody>
      </p:sp>
      <p:sp>
        <p:nvSpPr>
          <p:cNvPr id="16" name="Bulle narrative : ronde 15">
            <a:extLst>
              <a:ext uri="{FF2B5EF4-FFF2-40B4-BE49-F238E27FC236}">
                <a16:creationId xmlns:a16="http://schemas.microsoft.com/office/drawing/2014/main" id="{99714858-1974-4544-8B0F-08B35C7284D5}"/>
              </a:ext>
            </a:extLst>
          </p:cNvPr>
          <p:cNvSpPr/>
          <p:nvPr/>
        </p:nvSpPr>
        <p:spPr>
          <a:xfrm>
            <a:off x="5483616" y="1821706"/>
            <a:ext cx="3323284" cy="2389857"/>
          </a:xfrm>
          <a:prstGeom prst="wedgeEllipseCallout">
            <a:avLst>
              <a:gd name="adj1" fmla="val 41212"/>
              <a:gd name="adj2" fmla="val 7285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E953B42-DE33-4923-8090-FB7126D0F1C4}"/>
              </a:ext>
            </a:extLst>
          </p:cNvPr>
          <p:cNvSpPr txBox="1"/>
          <p:nvPr/>
        </p:nvSpPr>
        <p:spPr>
          <a:xfrm>
            <a:off x="5546561" y="2225168"/>
            <a:ext cx="319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une solution durable</a:t>
            </a:r>
          </a:p>
          <a:p>
            <a:pPr algn="ctr"/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qui convient ;</a:t>
            </a:r>
          </a:p>
          <a:p>
            <a:pPr algn="ctr"/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une liberté,</a:t>
            </a:r>
          </a:p>
          <a:p>
            <a:pPr algn="ctr"/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possibilité de </a:t>
            </a:r>
            <a:r>
              <a:rPr lang="fr-FR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-médiation, </a:t>
            </a:r>
          </a:p>
          <a:p>
            <a:pPr algn="ctr"/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une activité occasionnelle</a:t>
            </a:r>
            <a:endParaRPr lang="fr-FR" dirty="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2F311877-2F34-4D6E-9C43-1EF018CE3706}"/>
              </a:ext>
            </a:extLst>
          </p:cNvPr>
          <p:cNvGrpSpPr/>
          <p:nvPr/>
        </p:nvGrpSpPr>
        <p:grpSpPr>
          <a:xfrm>
            <a:off x="670564" y="1846110"/>
            <a:ext cx="4291956" cy="2365453"/>
            <a:chOff x="464707" y="1474691"/>
            <a:chExt cx="4291956" cy="2365453"/>
          </a:xfrm>
        </p:grpSpPr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107903CE-AC86-49FE-B49C-D2059F94C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707" y="1474691"/>
              <a:ext cx="4291956" cy="2365453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60DEBCF-EED6-4F6A-BC9E-FDF3FBA2CD84}"/>
                </a:ext>
              </a:extLst>
            </p:cNvPr>
            <p:cNvSpPr txBox="1"/>
            <p:nvPr/>
          </p:nvSpPr>
          <p:spPr>
            <a:xfrm>
              <a:off x="1714500" y="2571023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/>
                <a:t>9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49F30E8-773F-48E0-A73F-10CF941AA93C}"/>
                </a:ext>
              </a:extLst>
            </p:cNvPr>
            <p:cNvSpPr txBox="1"/>
            <p:nvPr/>
          </p:nvSpPr>
          <p:spPr>
            <a:xfrm>
              <a:off x="3235581" y="2114672"/>
              <a:ext cx="45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/>
                <a:t>9</a:t>
              </a:r>
            </a:p>
          </p:txBody>
        </p:sp>
      </p:grpSp>
      <p:sp>
        <p:nvSpPr>
          <p:cNvPr id="9" name="Bulle narrative : ronde 8">
            <a:extLst>
              <a:ext uri="{FF2B5EF4-FFF2-40B4-BE49-F238E27FC236}">
                <a16:creationId xmlns:a16="http://schemas.microsoft.com/office/drawing/2014/main" id="{A9F8DF23-AA6B-4EA6-8964-7BC382530A45}"/>
              </a:ext>
            </a:extLst>
          </p:cNvPr>
          <p:cNvSpPr/>
          <p:nvPr/>
        </p:nvSpPr>
        <p:spPr>
          <a:xfrm>
            <a:off x="8806901" y="1683070"/>
            <a:ext cx="3323284" cy="2179136"/>
          </a:xfrm>
          <a:prstGeom prst="wedgeEllipseCallout">
            <a:avLst>
              <a:gd name="adj1" fmla="val -3687"/>
              <a:gd name="adj2" fmla="val 912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030FF03-837F-4020-B027-2A58B222869F}"/>
              </a:ext>
            </a:extLst>
          </p:cNvPr>
          <p:cNvSpPr txBox="1"/>
          <p:nvPr/>
        </p:nvSpPr>
        <p:spPr>
          <a:xfrm>
            <a:off x="1714500" y="725474"/>
            <a:ext cx="6943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cap="small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L’Exercice en Bénévole</a:t>
            </a:r>
          </a:p>
        </p:txBody>
      </p:sp>
    </p:spTree>
    <p:extLst>
      <p:ext uri="{BB962C8B-B14F-4D97-AF65-F5344CB8AC3E}">
        <p14:creationId xmlns:p14="http://schemas.microsoft.com/office/powerpoint/2010/main" val="3669801866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894D019-A36B-4D89-8173-7007EFC87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263" y="3649264"/>
            <a:ext cx="1090612" cy="123757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4C5C68B-736F-43FB-9BFF-88307646F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030" y="2255934"/>
            <a:ext cx="1314450" cy="1524000"/>
          </a:xfrm>
          <a:prstGeom prst="rect">
            <a:avLst/>
          </a:prstGeom>
        </p:spPr>
      </p:pic>
      <p:pic>
        <p:nvPicPr>
          <p:cNvPr id="2" name="Image 1" descr="Une image contenant texte, jauge, périphérique&#10;&#10;Description générée automatiquement">
            <a:extLst>
              <a:ext uri="{FF2B5EF4-FFF2-40B4-BE49-F238E27FC236}">
                <a16:creationId xmlns:a16="http://schemas.microsoft.com/office/drawing/2014/main" id="{A341C627-5B34-4306-82D1-7CD40E6B3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56299"/>
            <a:ext cx="1938740" cy="5953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D81C6A8-FC1B-4384-8443-7AF7677B9244}"/>
              </a:ext>
            </a:extLst>
          </p:cNvPr>
          <p:cNvSpPr txBox="1"/>
          <p:nvPr/>
        </p:nvSpPr>
        <p:spPr>
          <a:xfrm>
            <a:off x="2570480" y="6350699"/>
            <a:ext cx="677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Statut des Médiateurs familiaux – Questionnaire Janvier – Février 2021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66B729A-8CE9-475D-932D-56DD767C842E}"/>
              </a:ext>
            </a:extLst>
          </p:cNvPr>
          <p:cNvSpPr txBox="1"/>
          <p:nvPr/>
        </p:nvSpPr>
        <p:spPr>
          <a:xfrm>
            <a:off x="599090" y="1241147"/>
            <a:ext cx="1125657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fr-FR" sz="23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« </a:t>
            </a:r>
            <a:r>
              <a:rPr lang="fr-FR" sz="23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Qu'est-ce qui, pour vous, participerait d'une meilleure reconnaissance de notre métier ? </a:t>
            </a:r>
            <a:r>
              <a:rPr lang="fr-FR" sz="23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»</a:t>
            </a:r>
            <a:endParaRPr lang="fr-FR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A1615E3-7BE6-4517-8F45-B852A49CFD8E}"/>
              </a:ext>
            </a:extLst>
          </p:cNvPr>
          <p:cNvSpPr txBox="1"/>
          <p:nvPr/>
        </p:nvSpPr>
        <p:spPr>
          <a:xfrm>
            <a:off x="820615" y="714499"/>
            <a:ext cx="393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cap="small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Question Ouverte</a:t>
            </a:r>
            <a:endParaRPr lang="fr-FR" sz="2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E6ED0D-0D2F-4E2D-B93C-1F71A9BCD2AF}"/>
              </a:ext>
            </a:extLst>
          </p:cNvPr>
          <p:cNvSpPr txBox="1"/>
          <p:nvPr/>
        </p:nvSpPr>
        <p:spPr>
          <a:xfrm>
            <a:off x="2333076" y="2445695"/>
            <a:ext cx="6325149" cy="1060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fr-FR" sz="2000" b="1" cap="small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Reconnaissance Salariale</a:t>
            </a:r>
            <a:r>
              <a:rPr lang="fr-FR" sz="2000" b="1" cap="small" dirty="0">
                <a:solidFill>
                  <a:schemeClr val="tx2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b="1" cap="small" dirty="0">
                <a:solidFill>
                  <a:schemeClr val="tx2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i="1" cap="small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Salaire, Classification, Convention collective, Ancienneté, Conditions de Travail, Statut, statut de Cadre </a:t>
            </a:r>
            <a:endParaRPr lang="fr-FR" sz="1800" i="1" cap="small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A4E71BC-8708-4AB1-828C-876C61F42212}"/>
              </a:ext>
            </a:extLst>
          </p:cNvPr>
          <p:cNvSpPr txBox="1"/>
          <p:nvPr/>
        </p:nvSpPr>
        <p:spPr>
          <a:xfrm>
            <a:off x="5219700" y="745277"/>
            <a:ext cx="5753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fr-FR" i="1" dirty="0"/>
              <a:t>250 réponses / 278 répondants à l’enquête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FC0BBBE-B18D-4500-97C5-89A4C7C16FCB}"/>
              </a:ext>
            </a:extLst>
          </p:cNvPr>
          <p:cNvSpPr txBox="1"/>
          <p:nvPr/>
        </p:nvSpPr>
        <p:spPr>
          <a:xfrm>
            <a:off x="1398604" y="1822554"/>
            <a:ext cx="7428390" cy="391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Nous avons dégagé 3 thématiques (</a:t>
            </a:r>
            <a:r>
              <a:rPr lang="fr-FR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ar ordre de récurrence) :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92D36A0-0FCC-4BC6-8BA0-99AD19AE8C66}"/>
              </a:ext>
            </a:extLst>
          </p:cNvPr>
          <p:cNvSpPr txBox="1"/>
          <p:nvPr/>
        </p:nvSpPr>
        <p:spPr>
          <a:xfrm>
            <a:off x="3952875" y="3684355"/>
            <a:ext cx="6726848" cy="10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fr-FR" sz="2000" b="1" cap="small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Protection du métier</a:t>
            </a:r>
            <a:r>
              <a:rPr lang="fr-FR" sz="1800" b="1" cap="small" dirty="0">
                <a:solidFill>
                  <a:schemeClr val="tx2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cap="small" dirty="0">
                <a:solidFill>
                  <a:schemeClr val="tx2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800" i="1" cap="small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Reconnaissance légale, Représentation Nationale, Reconnaissance par les Institutions, Protection du DE, Financement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8153DCC-AC25-4567-BB34-C8B7D4D46481}"/>
              </a:ext>
            </a:extLst>
          </p:cNvPr>
          <p:cNvSpPr txBox="1"/>
          <p:nvPr/>
        </p:nvSpPr>
        <p:spPr>
          <a:xfrm>
            <a:off x="4649792" y="4976200"/>
            <a:ext cx="7099698" cy="1064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fr-FR" sz="2000" b="1" cap="small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Développement, Recherche sur le métier</a:t>
            </a:r>
            <a:r>
              <a:rPr lang="fr-FR" cap="small" dirty="0">
                <a:solidFill>
                  <a:schemeClr val="tx2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i="1" cap="small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Recherche/Conceptualisation/Publications, Communication, Publicité, Travail en réseau, </a:t>
            </a:r>
            <a:r>
              <a:rPr lang="fr-FR" i="1" cap="small" dirty="0"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fr-FR" sz="1800" i="1" cap="small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olidarité salariés/libéraux</a:t>
            </a:r>
            <a:r>
              <a:rPr lang="fr-FR" sz="1800" cap="small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r-FR" sz="1800" cap="smal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1329237-93F0-4E02-AD7B-DD91429B86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41900"/>
            <a:ext cx="2570480" cy="173447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5173B9F-A86F-4760-AC3D-A08F1F3B21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3050" y="5100103"/>
            <a:ext cx="816742" cy="94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8116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jauge, périphérique&#10;&#10;Description générée automatiquement">
            <a:extLst>
              <a:ext uri="{FF2B5EF4-FFF2-40B4-BE49-F238E27FC236}">
                <a16:creationId xmlns:a16="http://schemas.microsoft.com/office/drawing/2014/main" id="{A341C627-5B34-4306-82D1-7CD40E6B3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56299"/>
            <a:ext cx="1938740" cy="5953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D81C6A8-FC1B-4384-8443-7AF7677B9244}"/>
              </a:ext>
            </a:extLst>
          </p:cNvPr>
          <p:cNvSpPr txBox="1"/>
          <p:nvPr/>
        </p:nvSpPr>
        <p:spPr>
          <a:xfrm>
            <a:off x="2570480" y="6350699"/>
            <a:ext cx="677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Statut des Médiateurs familiaux – Questionnaire Janvier – Février 2021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F44E9F0-A1CF-4FD0-9BF6-486BEE73A310}"/>
              </a:ext>
            </a:extLst>
          </p:cNvPr>
          <p:cNvSpPr txBox="1"/>
          <p:nvPr/>
        </p:nvSpPr>
        <p:spPr>
          <a:xfrm>
            <a:off x="5219700" y="745277"/>
            <a:ext cx="291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fr-FR" i="1" dirty="0"/>
              <a:t>250 réponses / 278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384CE92-1BB7-46ED-B80C-E0A0493B3159}"/>
              </a:ext>
            </a:extLst>
          </p:cNvPr>
          <p:cNvSpPr txBox="1"/>
          <p:nvPr/>
        </p:nvSpPr>
        <p:spPr>
          <a:xfrm>
            <a:off x="3317937" y="2865039"/>
            <a:ext cx="7298022" cy="3247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Décalage entre le salaire et le niveau du DE - </a:t>
            </a:r>
            <a:r>
              <a:rPr lang="fr-FR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les </a:t>
            </a: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responsabilités - les activités de MF,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fr-FR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63 souhaitent une inscription dans une convention collective et/ou une grille obligatoire, 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fr-FR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39 disent explicitement que notre métier nécessite le statut de cadre, certains se réfère à la classification des psychologues…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Pour certains, aucune différence avec leur emploi précédent de TS ou EJE par ex…,</a:t>
            </a: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pour d’autres : perte de salaire, non reprise de l’ancienneté de TS, pas d’avantages sociaux….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rganigramme : Terminateur 3">
            <a:extLst>
              <a:ext uri="{FF2B5EF4-FFF2-40B4-BE49-F238E27FC236}">
                <a16:creationId xmlns:a16="http://schemas.microsoft.com/office/drawing/2014/main" id="{FE832357-683A-48EE-A422-987AE426DA79}"/>
              </a:ext>
            </a:extLst>
          </p:cNvPr>
          <p:cNvSpPr/>
          <p:nvPr/>
        </p:nvSpPr>
        <p:spPr>
          <a:xfrm>
            <a:off x="693133" y="1932952"/>
            <a:ext cx="2124075" cy="745868"/>
          </a:xfrm>
          <a:prstGeom prst="flowChartTermina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161 mentions</a:t>
            </a:r>
          </a:p>
          <a:p>
            <a:pPr algn="ctr"/>
            <a:r>
              <a:rPr lang="fr-FR" dirty="0"/>
              <a:t>Soit 64%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8C76595-AD28-4B7C-9790-CC7EAA449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590" y="3202224"/>
            <a:ext cx="2017482" cy="193547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C1981AF-AA8E-4E6B-AE68-5BBBAE5EB222}"/>
              </a:ext>
            </a:extLst>
          </p:cNvPr>
          <p:cNvSpPr txBox="1"/>
          <p:nvPr/>
        </p:nvSpPr>
        <p:spPr>
          <a:xfrm>
            <a:off x="2929760" y="1917747"/>
            <a:ext cx="8300215" cy="74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fr-FR" sz="2000" b="1" cap="small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Reconnaissance Salariale</a:t>
            </a:r>
            <a:r>
              <a:rPr lang="fr-FR" sz="2000" b="1" cap="small" dirty="0">
                <a:solidFill>
                  <a:schemeClr val="tx2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b="1" cap="small" dirty="0">
                <a:solidFill>
                  <a:schemeClr val="tx2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fr-FR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i="1" cap="small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Salaire, Classification, Convention collective, Ancienneté, Conditions de Travail, Statut, statut de Cadre </a:t>
            </a:r>
            <a:endParaRPr lang="fr-FR" sz="1800" i="1" cap="small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B66375D-4A75-4888-924F-DB89D90AAFE8}"/>
              </a:ext>
            </a:extLst>
          </p:cNvPr>
          <p:cNvSpPr txBox="1"/>
          <p:nvPr/>
        </p:nvSpPr>
        <p:spPr>
          <a:xfrm>
            <a:off x="693133" y="714499"/>
            <a:ext cx="4059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cap="small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Question Ouverte</a:t>
            </a:r>
            <a:endParaRPr lang="fr-FR" sz="24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4B9E054-7E62-4AB2-B2CD-CC7AB8107919}"/>
              </a:ext>
            </a:extLst>
          </p:cNvPr>
          <p:cNvSpPr txBox="1"/>
          <p:nvPr/>
        </p:nvSpPr>
        <p:spPr>
          <a:xfrm>
            <a:off x="599090" y="1241147"/>
            <a:ext cx="1125657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fr-FR" sz="23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« </a:t>
            </a:r>
            <a:r>
              <a:rPr lang="fr-FR" sz="23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Qu'est-ce qui, pour vous, participerait d'une meilleure reconnaissance de notre métier ? </a:t>
            </a:r>
            <a:r>
              <a:rPr lang="fr-FR" sz="23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»</a:t>
            </a:r>
            <a:endParaRPr lang="fr-FR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67208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jauge, périphérique&#10;&#10;Description générée automatiquement">
            <a:extLst>
              <a:ext uri="{FF2B5EF4-FFF2-40B4-BE49-F238E27FC236}">
                <a16:creationId xmlns:a16="http://schemas.microsoft.com/office/drawing/2014/main" id="{A341C627-5B34-4306-82D1-7CD40E6B3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56299"/>
            <a:ext cx="1938740" cy="5953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D81C6A8-FC1B-4384-8443-7AF7677B9244}"/>
              </a:ext>
            </a:extLst>
          </p:cNvPr>
          <p:cNvSpPr txBox="1"/>
          <p:nvPr/>
        </p:nvSpPr>
        <p:spPr>
          <a:xfrm>
            <a:off x="2570480" y="6350699"/>
            <a:ext cx="677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Statut des Médiateurs familiaux – Questionnaire Janvier – Février 2021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66AE586-AE7B-4760-BE4C-41A84D907F39}"/>
              </a:ext>
            </a:extLst>
          </p:cNvPr>
          <p:cNvSpPr txBox="1"/>
          <p:nvPr/>
        </p:nvSpPr>
        <p:spPr>
          <a:xfrm>
            <a:off x="3438524" y="2979905"/>
            <a:ext cx="8312041" cy="313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Parmi eux 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8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fr-FR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13 demandent une reconnaissance de la justice notamment en rendant la tentative de MF obligatoire.</a:t>
            </a:r>
          </a:p>
          <a:p>
            <a:pPr marL="285750" lvl="0" indent="-285750" algn="just">
              <a:lnSpc>
                <a:spcPct val="115000"/>
              </a:lnSpc>
              <a:spcAft>
                <a:spcPts val="8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fr-FR" dirty="0"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43 personnes demandent explicitement la </a:t>
            </a:r>
            <a:r>
              <a:rPr lang="fr-FR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protection du diplôme</a:t>
            </a:r>
          </a:p>
          <a:p>
            <a:pPr marL="285750" lvl="0" indent="-285750" algn="just">
              <a:lnSpc>
                <a:spcPct val="115000"/>
              </a:lnSpc>
              <a:spcAft>
                <a:spcPts val="8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fr-FR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14 souhaitent la création d’un ordre pour les médiateurs familiaux</a:t>
            </a:r>
          </a:p>
          <a:p>
            <a:pPr marL="285750" lvl="0" indent="-285750" algn="just">
              <a:lnSpc>
                <a:spcPct val="115000"/>
              </a:lnSpc>
              <a:spcAft>
                <a:spcPts val="8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fr-FR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Au sujet du financement : certains préconisent une aide aux personnes qui pourraient choisir leur MF (association ou libéral)</a:t>
            </a:r>
          </a:p>
          <a:p>
            <a:pPr marL="285750" lvl="0" indent="-285750" algn="just">
              <a:lnSpc>
                <a:spcPct val="115000"/>
              </a:lnSpc>
              <a:spcAft>
                <a:spcPts val="8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fr-FR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Sortir de la PS CAF, de tout ce qui s’assimile au travail social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4D869F5-A224-45B6-A794-5AF6920BA1B2}"/>
              </a:ext>
            </a:extLst>
          </p:cNvPr>
          <p:cNvSpPr txBox="1"/>
          <p:nvPr/>
        </p:nvSpPr>
        <p:spPr>
          <a:xfrm>
            <a:off x="5219700" y="745277"/>
            <a:ext cx="291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fr-FR" i="1" dirty="0"/>
              <a:t>250 réponses / 278</a:t>
            </a:r>
          </a:p>
        </p:txBody>
      </p:sp>
      <p:sp>
        <p:nvSpPr>
          <p:cNvPr id="9" name="Organigramme : Terminateur 8">
            <a:extLst>
              <a:ext uri="{FF2B5EF4-FFF2-40B4-BE49-F238E27FC236}">
                <a16:creationId xmlns:a16="http://schemas.microsoft.com/office/drawing/2014/main" id="{6AA2CF36-684F-4B53-A51D-654A22A9D016}"/>
              </a:ext>
            </a:extLst>
          </p:cNvPr>
          <p:cNvSpPr/>
          <p:nvPr/>
        </p:nvSpPr>
        <p:spPr>
          <a:xfrm>
            <a:off x="714375" y="1892485"/>
            <a:ext cx="2124075" cy="745868"/>
          </a:xfrm>
          <a:prstGeom prst="flowChartTermina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93 mentions</a:t>
            </a:r>
          </a:p>
          <a:p>
            <a:pPr algn="ctr"/>
            <a:r>
              <a:rPr lang="fr-FR" dirty="0"/>
              <a:t>Soit 37%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5AD4FE5-4843-4BBF-9770-049376AFA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77322"/>
            <a:ext cx="3197359" cy="188409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6ABAC33-DB94-4804-A0E1-AC06CB373C71}"/>
              </a:ext>
            </a:extLst>
          </p:cNvPr>
          <p:cNvSpPr txBox="1"/>
          <p:nvPr/>
        </p:nvSpPr>
        <p:spPr>
          <a:xfrm>
            <a:off x="2943225" y="1808826"/>
            <a:ext cx="8312041" cy="1061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fr-FR" sz="2000" b="1" cap="small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Protection du métier</a:t>
            </a:r>
            <a:r>
              <a:rPr lang="fr-FR" sz="1800" b="1" cap="small" dirty="0">
                <a:solidFill>
                  <a:schemeClr val="tx2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cap="small" dirty="0">
                <a:solidFill>
                  <a:schemeClr val="tx2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800" i="1" cap="small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Reconnaissance légale, Représentation Nationale, Reconnaissance par les Institutions, Protection du DE, Financement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4E8BD71-CAE0-4E86-8724-9D6E0D0770FA}"/>
              </a:ext>
            </a:extLst>
          </p:cNvPr>
          <p:cNvSpPr txBox="1"/>
          <p:nvPr/>
        </p:nvSpPr>
        <p:spPr>
          <a:xfrm>
            <a:off x="599090" y="1241147"/>
            <a:ext cx="1125657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fr-FR" sz="23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« </a:t>
            </a:r>
            <a:r>
              <a:rPr lang="fr-FR" sz="23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Qu'est-ce qui, pour vous, participerait d'une meilleure reconnaissance de notre métier ? </a:t>
            </a:r>
            <a:r>
              <a:rPr lang="fr-FR" sz="23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»</a:t>
            </a:r>
            <a:endParaRPr lang="fr-FR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13B95E5-60DA-4248-9264-B976B121AA2A}"/>
              </a:ext>
            </a:extLst>
          </p:cNvPr>
          <p:cNvSpPr txBox="1"/>
          <p:nvPr/>
        </p:nvSpPr>
        <p:spPr>
          <a:xfrm>
            <a:off x="879231" y="714499"/>
            <a:ext cx="3873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cap="small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Question Ouverte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53281857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jauge, périphérique&#10;&#10;Description générée automatiquement">
            <a:extLst>
              <a:ext uri="{FF2B5EF4-FFF2-40B4-BE49-F238E27FC236}">
                <a16:creationId xmlns:a16="http://schemas.microsoft.com/office/drawing/2014/main" id="{A341C627-5B34-4306-82D1-7CD40E6B3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56299"/>
            <a:ext cx="1938740" cy="5953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D81C6A8-FC1B-4384-8443-7AF7677B9244}"/>
              </a:ext>
            </a:extLst>
          </p:cNvPr>
          <p:cNvSpPr txBox="1"/>
          <p:nvPr/>
        </p:nvSpPr>
        <p:spPr>
          <a:xfrm>
            <a:off x="2570480" y="6350699"/>
            <a:ext cx="677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Statut des Médiateurs familiaux – Questionnaire Janvier – Février 2021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8307DED-C07D-4D9C-834F-898D985F059F}"/>
              </a:ext>
            </a:extLst>
          </p:cNvPr>
          <p:cNvSpPr txBox="1"/>
          <p:nvPr/>
        </p:nvSpPr>
        <p:spPr>
          <a:xfrm>
            <a:off x="3386683" y="3289232"/>
            <a:ext cx="7405142" cy="218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fr-FR" dirty="0"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Continuer à</a:t>
            </a:r>
            <a:r>
              <a:rPr lang="fr-FR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faire connaître ce métier, faire des campagnes de pub, des actions de communication…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fr-FR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Certains ont mis en avant la nécessaire collaboration :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buFont typeface="Comic Sans MS" panose="030F0702030302020204" pitchFamily="66" charset="0"/>
              <a:buChar char="-"/>
            </a:pPr>
            <a:r>
              <a:rPr lang="fr-F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entre médiateurs familiaux salariés et libéraux 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5000"/>
              </a:lnSpc>
              <a:spcAft>
                <a:spcPts val="800"/>
              </a:spcAft>
              <a:buFont typeface="Comic Sans MS" panose="030F0702030302020204" pitchFamily="66" charset="0"/>
              <a:buChar char="-"/>
            </a:pPr>
            <a:r>
              <a:rPr lang="fr-FR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avec d’autres professions tout en alertant sur l’intérêt de se différencier 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F44E9F0-A1CF-4FD0-9BF6-486BEE73A310}"/>
              </a:ext>
            </a:extLst>
          </p:cNvPr>
          <p:cNvSpPr txBox="1"/>
          <p:nvPr/>
        </p:nvSpPr>
        <p:spPr>
          <a:xfrm>
            <a:off x="5219700" y="745277"/>
            <a:ext cx="2910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fr-FR" i="1" dirty="0"/>
              <a:t>250 réponses / 278</a:t>
            </a:r>
          </a:p>
        </p:txBody>
      </p:sp>
      <p:sp>
        <p:nvSpPr>
          <p:cNvPr id="9" name="Organigramme : Terminateur 8">
            <a:extLst>
              <a:ext uri="{FF2B5EF4-FFF2-40B4-BE49-F238E27FC236}">
                <a16:creationId xmlns:a16="http://schemas.microsoft.com/office/drawing/2014/main" id="{238EAB90-F229-45FA-8C63-DF0217EAE9F7}"/>
              </a:ext>
            </a:extLst>
          </p:cNvPr>
          <p:cNvSpPr/>
          <p:nvPr/>
        </p:nvSpPr>
        <p:spPr>
          <a:xfrm>
            <a:off x="747550" y="1923721"/>
            <a:ext cx="2124075" cy="745868"/>
          </a:xfrm>
          <a:prstGeom prst="flowChartTermina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62 mentions</a:t>
            </a:r>
          </a:p>
          <a:p>
            <a:pPr algn="ctr"/>
            <a:r>
              <a:rPr lang="fr-FR" dirty="0"/>
              <a:t>Soit 23%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6D73919-868E-4440-8137-B5F4479EEC0B}"/>
              </a:ext>
            </a:extLst>
          </p:cNvPr>
          <p:cNvSpPr txBox="1"/>
          <p:nvPr/>
        </p:nvSpPr>
        <p:spPr>
          <a:xfrm>
            <a:off x="3005959" y="1744277"/>
            <a:ext cx="8319265" cy="1064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fr-FR" sz="2000" b="1" cap="small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Développement, Recherche sur le métier</a:t>
            </a:r>
            <a:r>
              <a:rPr lang="fr-FR" cap="small" dirty="0">
                <a:solidFill>
                  <a:schemeClr val="tx2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fr-FR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i="1" cap="small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Recherche/Conceptualisation/Publications, Communication, Publicité, Travail en réseau, </a:t>
            </a:r>
            <a:r>
              <a:rPr lang="fr-FR" i="1" cap="small" dirty="0"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fr-FR" sz="1800" i="1" cap="small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olidarité salariés/libéraux</a:t>
            </a:r>
            <a:r>
              <a:rPr lang="fr-FR" sz="1800" cap="small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fr-FR" sz="1800" cap="smal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E601ED3-1846-497D-A447-00825E784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12" y="3516868"/>
            <a:ext cx="2967847" cy="170973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D0CC92E-0527-4C02-BF98-0D8D862CD79A}"/>
              </a:ext>
            </a:extLst>
          </p:cNvPr>
          <p:cNvSpPr txBox="1"/>
          <p:nvPr/>
        </p:nvSpPr>
        <p:spPr>
          <a:xfrm>
            <a:off x="867508" y="714499"/>
            <a:ext cx="3885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cap="small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Question Ouverte</a:t>
            </a:r>
            <a:endParaRPr lang="fr-FR" sz="24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6885B54-E6B9-4AD8-BBD8-69BAE9B88390}"/>
              </a:ext>
            </a:extLst>
          </p:cNvPr>
          <p:cNvSpPr txBox="1"/>
          <p:nvPr/>
        </p:nvSpPr>
        <p:spPr>
          <a:xfrm>
            <a:off x="599090" y="1241147"/>
            <a:ext cx="1125657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fr-FR" sz="23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« </a:t>
            </a:r>
            <a:r>
              <a:rPr lang="fr-FR" sz="2300" i="1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Qu'est-ce qui, pour vous, participerait d'une meilleure reconnaissance de notre métier ? </a:t>
            </a:r>
            <a:r>
              <a:rPr lang="fr-FR" sz="2300" dirty="0">
                <a:solidFill>
                  <a:srgbClr val="0070C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»</a:t>
            </a:r>
            <a:endParaRPr lang="fr-FR" sz="2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183915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5EEE5CD6-F026-456C-AB7B-4A0B1F10E8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12"/>
          <a:stretch/>
        </p:blipFill>
        <p:spPr>
          <a:xfrm>
            <a:off x="9461500" y="3802171"/>
            <a:ext cx="2609850" cy="23903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7B7079F-85A7-4C2A-B3AE-8B53FF5C95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55" b="10571"/>
          <a:stretch/>
        </p:blipFill>
        <p:spPr>
          <a:xfrm>
            <a:off x="10432610" y="-2495"/>
            <a:ext cx="1759390" cy="1366593"/>
          </a:xfrm>
          <a:prstGeom prst="rect">
            <a:avLst/>
          </a:prstGeom>
        </p:spPr>
      </p:pic>
      <p:pic>
        <p:nvPicPr>
          <p:cNvPr id="2" name="Image 1" descr="Une image contenant texte, jauge, périphérique&#10;&#10;Description générée automatiquement">
            <a:extLst>
              <a:ext uri="{FF2B5EF4-FFF2-40B4-BE49-F238E27FC236}">
                <a16:creationId xmlns:a16="http://schemas.microsoft.com/office/drawing/2014/main" id="{A341C627-5B34-4306-82D1-7CD40E6B3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56299"/>
            <a:ext cx="1938740" cy="5953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D81C6A8-FC1B-4384-8443-7AF7677B9244}"/>
              </a:ext>
            </a:extLst>
          </p:cNvPr>
          <p:cNvSpPr txBox="1"/>
          <p:nvPr/>
        </p:nvSpPr>
        <p:spPr>
          <a:xfrm>
            <a:off x="2570480" y="6350699"/>
            <a:ext cx="677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Statut des Médiateurs familiaux – Questionnaire Janvier – Février 2021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A1615E3-7BE6-4517-8F45-B852A49CFD8E}"/>
              </a:ext>
            </a:extLst>
          </p:cNvPr>
          <p:cNvSpPr txBox="1"/>
          <p:nvPr/>
        </p:nvSpPr>
        <p:spPr>
          <a:xfrm>
            <a:off x="1714500" y="652944"/>
            <a:ext cx="2725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cap="small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Conclusion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E1237DA-7858-4701-B897-6553EA55DB7E}"/>
              </a:ext>
            </a:extLst>
          </p:cNvPr>
          <p:cNvSpPr txBox="1"/>
          <p:nvPr/>
        </p:nvSpPr>
        <p:spPr>
          <a:xfrm>
            <a:off x="7102137" y="852112"/>
            <a:ext cx="4416755" cy="1070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fr-FR" cap="small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FR" sz="1800" cap="small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récarité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este le faible niveau des rémunérations pour libéraux et salariés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F91CF73-4A68-4274-BB9B-65670871BC5D}"/>
              </a:ext>
            </a:extLst>
          </p:cNvPr>
          <p:cNvSpPr txBox="1"/>
          <p:nvPr/>
        </p:nvSpPr>
        <p:spPr>
          <a:xfrm>
            <a:off x="762000" y="3343701"/>
            <a:ext cx="4019549" cy="37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Plus de contrat en CDI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6BA35EA-7953-4F3E-B0D5-2610903C9FBD}"/>
              </a:ext>
            </a:extLst>
          </p:cNvPr>
          <p:cNvSpPr txBox="1"/>
          <p:nvPr/>
        </p:nvSpPr>
        <p:spPr>
          <a:xfrm>
            <a:off x="1588052" y="1864831"/>
            <a:ext cx="3193497" cy="1264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éveloppement de l’activité en libéral, même pour les « jeunes » médiateurs familiaux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A39E635-4471-48E4-A2AE-1E2BD48ACCF7}"/>
              </a:ext>
            </a:extLst>
          </p:cNvPr>
          <p:cNvSpPr txBox="1"/>
          <p:nvPr/>
        </p:nvSpPr>
        <p:spPr>
          <a:xfrm>
            <a:off x="655843" y="3826414"/>
            <a:ext cx="4125706" cy="1956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Augmentation du nombre des services financés par la PS CAF, donc moins de temps de travail très partiels, plus d’accès à  la formation, APP plus généralisée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 comparaison avec l’enquête de 2011)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853BF88-9FF1-4BE6-A1B3-A4449D220725}"/>
              </a:ext>
            </a:extLst>
          </p:cNvPr>
          <p:cNvSpPr txBox="1"/>
          <p:nvPr/>
        </p:nvSpPr>
        <p:spPr>
          <a:xfrm>
            <a:off x="7102137" y="2099221"/>
            <a:ext cx="4232614" cy="1469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Absence de grille officielle de salaire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Très grande diversité des rémunérations et des statuts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A5481745-E7E1-4B51-9B22-5B197728DC25}"/>
              </a:ext>
            </a:extLst>
          </p:cNvPr>
          <p:cNvSpPr txBox="1"/>
          <p:nvPr/>
        </p:nvSpPr>
        <p:spPr>
          <a:xfrm>
            <a:off x="6536476" y="3525845"/>
            <a:ext cx="3440598" cy="206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Inscription de notre métier dans une ou des CC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rotection du </a:t>
            </a:r>
            <a:r>
              <a:rPr lang="fr-FR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métier et exigence du DEMF</a:t>
            </a:r>
            <a:endParaRPr lang="fr-FR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iveau minimum de rémunération.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6549BBF-D92D-448F-8F62-3E21053A7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2" y="1644699"/>
            <a:ext cx="1555180" cy="156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3399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jauge, périphérique&#10;&#10;Description générée automatiquement">
            <a:extLst>
              <a:ext uri="{FF2B5EF4-FFF2-40B4-BE49-F238E27FC236}">
                <a16:creationId xmlns:a16="http://schemas.microsoft.com/office/drawing/2014/main" id="{A341C627-5B34-4306-82D1-7CD40E6B3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56299"/>
            <a:ext cx="1938740" cy="5953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D81C6A8-FC1B-4384-8443-7AF7677B9244}"/>
              </a:ext>
            </a:extLst>
          </p:cNvPr>
          <p:cNvSpPr txBox="1"/>
          <p:nvPr/>
        </p:nvSpPr>
        <p:spPr>
          <a:xfrm>
            <a:off x="2570480" y="6350699"/>
            <a:ext cx="677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Statut des Médiateurs familiaux – Questionnaire Janvier – Février 2021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22FA121-9117-492F-9EE6-375EE1728F52}"/>
              </a:ext>
            </a:extLst>
          </p:cNvPr>
          <p:cNvSpPr txBox="1"/>
          <p:nvPr/>
        </p:nvSpPr>
        <p:spPr>
          <a:xfrm>
            <a:off x="1714500" y="1237719"/>
            <a:ext cx="694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La structure d’exercice – </a:t>
            </a:r>
            <a:r>
              <a:rPr lang="fr-FR" sz="2400" i="1" dirty="0"/>
              <a:t>192</a:t>
            </a:r>
            <a:r>
              <a:rPr lang="fr-FR" sz="2000" i="1" dirty="0"/>
              <a:t> réponses</a:t>
            </a:r>
          </a:p>
        </p:txBody>
      </p:sp>
      <p:pic>
        <p:nvPicPr>
          <p:cNvPr id="6" name="Espace réservé du contenu 2">
            <a:extLst>
              <a:ext uri="{FF2B5EF4-FFF2-40B4-BE49-F238E27FC236}">
                <a16:creationId xmlns:a16="http://schemas.microsoft.com/office/drawing/2014/main" id="{ADDF8D77-2C82-446F-94E9-ADBAD26F7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15" y="2019846"/>
            <a:ext cx="7326875" cy="405655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98CD188-2E78-41F4-A18F-9D0D22DFBB08}"/>
              </a:ext>
            </a:extLst>
          </p:cNvPr>
          <p:cNvSpPr txBox="1"/>
          <p:nvPr/>
        </p:nvSpPr>
        <p:spPr>
          <a:xfrm>
            <a:off x="8133036" y="2420743"/>
            <a:ext cx="3864104" cy="2187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98%</a:t>
            </a:r>
            <a:r>
              <a:rPr lang="fr-FR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exercent au sein d’une </a:t>
            </a:r>
            <a:r>
              <a:rPr lang="fr-FR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structure conventionnée</a:t>
            </a:r>
            <a:r>
              <a:rPr lang="fr-FR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par le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Comité Départemental de la MF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fr-FR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et perçoivent </a:t>
            </a:r>
            <a:r>
              <a:rPr lang="fr-FR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Prestation de Service </a:t>
            </a:r>
            <a:r>
              <a:rPr lang="fr-FR" i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fr-FR" i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aisse d’Allocations Familiales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FC6F3CC-3C6A-42E4-810A-947A614D4DD0}"/>
              </a:ext>
            </a:extLst>
          </p:cNvPr>
          <p:cNvSpPr txBox="1"/>
          <p:nvPr/>
        </p:nvSpPr>
        <p:spPr>
          <a:xfrm>
            <a:off x="1714500" y="652944"/>
            <a:ext cx="6943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cap="small" dirty="0">
                <a:solidFill>
                  <a:srgbClr val="0070C0"/>
                </a:solidFill>
              </a:rPr>
              <a:t>Le Statut de Salarié</a:t>
            </a:r>
          </a:p>
        </p:txBody>
      </p:sp>
    </p:spTree>
    <p:extLst>
      <p:ext uri="{BB962C8B-B14F-4D97-AF65-F5344CB8AC3E}">
        <p14:creationId xmlns:p14="http://schemas.microsoft.com/office/powerpoint/2010/main" val="381966656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jauge, périphérique&#10;&#10;Description générée automatiquement">
            <a:extLst>
              <a:ext uri="{FF2B5EF4-FFF2-40B4-BE49-F238E27FC236}">
                <a16:creationId xmlns:a16="http://schemas.microsoft.com/office/drawing/2014/main" id="{A341C627-5B34-4306-82D1-7CD40E6B3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56299"/>
            <a:ext cx="1938740" cy="5953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D81C6A8-FC1B-4384-8443-7AF7677B9244}"/>
              </a:ext>
            </a:extLst>
          </p:cNvPr>
          <p:cNvSpPr txBox="1"/>
          <p:nvPr/>
        </p:nvSpPr>
        <p:spPr>
          <a:xfrm>
            <a:off x="2570480" y="6350699"/>
            <a:ext cx="677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Statut des Médiateurs familiaux – Questionnaire Janvier – Février 2021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3151DBB-9E20-4894-A481-A64000DE0F29}"/>
              </a:ext>
            </a:extLst>
          </p:cNvPr>
          <p:cNvSpPr txBox="1"/>
          <p:nvPr/>
        </p:nvSpPr>
        <p:spPr>
          <a:xfrm>
            <a:off x="1714500" y="652944"/>
            <a:ext cx="6943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cap="small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Le Statut de salarié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2C00D83-6BAC-4F10-B312-605F40E1A4DF}"/>
              </a:ext>
            </a:extLst>
          </p:cNvPr>
          <p:cNvSpPr txBox="1"/>
          <p:nvPr/>
        </p:nvSpPr>
        <p:spPr>
          <a:xfrm>
            <a:off x="1714500" y="1237719"/>
            <a:ext cx="6943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fr-FR" dirty="0"/>
              <a:t>En fonction de la structure d’exercice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CF6475A-122A-4D40-81C1-BDBF754D1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627" y="2344304"/>
            <a:ext cx="4493245" cy="3455611"/>
          </a:xfrm>
          <a:prstGeom prst="rect">
            <a:avLst/>
          </a:prstGeom>
          <a:ln>
            <a:noFill/>
          </a:ln>
        </p:spPr>
      </p:pic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F39EC89A-8777-4430-8DB3-FAD02FB19D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682486"/>
              </p:ext>
            </p:extLst>
          </p:nvPr>
        </p:nvGraphicFramePr>
        <p:xfrm>
          <a:off x="6207760" y="2344303"/>
          <a:ext cx="4926965" cy="3455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878196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jauge, périphérique&#10;&#10;Description générée automatiquement">
            <a:extLst>
              <a:ext uri="{FF2B5EF4-FFF2-40B4-BE49-F238E27FC236}">
                <a16:creationId xmlns:a16="http://schemas.microsoft.com/office/drawing/2014/main" id="{A341C627-5B34-4306-82D1-7CD40E6B3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56299"/>
            <a:ext cx="1938740" cy="5953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D81C6A8-FC1B-4384-8443-7AF7677B9244}"/>
              </a:ext>
            </a:extLst>
          </p:cNvPr>
          <p:cNvSpPr txBox="1"/>
          <p:nvPr/>
        </p:nvSpPr>
        <p:spPr>
          <a:xfrm>
            <a:off x="2570480" y="6350699"/>
            <a:ext cx="677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Statut des Médiateurs familiaux – Questionnaire Janvier – Février 2021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DA96E88-10BC-4CD2-95B5-3E43872565FC}"/>
              </a:ext>
            </a:extLst>
          </p:cNvPr>
          <p:cNvSpPr txBox="1"/>
          <p:nvPr/>
        </p:nvSpPr>
        <p:spPr>
          <a:xfrm>
            <a:off x="1714500" y="652944"/>
            <a:ext cx="6943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cap="small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Le Statut de salarié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5CA896D-612F-4B07-AF52-64AA6757B6BE}"/>
              </a:ext>
            </a:extLst>
          </p:cNvPr>
          <p:cNvSpPr txBox="1"/>
          <p:nvPr/>
        </p:nvSpPr>
        <p:spPr>
          <a:xfrm>
            <a:off x="1714500" y="1237719"/>
            <a:ext cx="694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fr-FR" dirty="0"/>
              <a:t>Contrat de travail – </a:t>
            </a:r>
            <a:r>
              <a:rPr lang="fr-FR" i="1" dirty="0"/>
              <a:t>190 réponses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2235F2D-A8B9-4CC3-B513-B4C8C75EA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246" y="2369461"/>
            <a:ext cx="4331244" cy="351957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0A58E1B-90A1-4471-BC0A-68C0ECD16944}"/>
              </a:ext>
            </a:extLst>
          </p:cNvPr>
          <p:cNvSpPr txBox="1"/>
          <p:nvPr/>
        </p:nvSpPr>
        <p:spPr>
          <a:xfrm>
            <a:off x="1245510" y="2053110"/>
            <a:ext cx="5449930" cy="1184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  <a:spcAft>
                <a:spcPts val="800"/>
              </a:spcAft>
            </a:pPr>
            <a:r>
              <a:rPr lang="fr-FR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Seulement 3 médiateurs familiaux </a:t>
            </a:r>
            <a:r>
              <a:rPr lang="fr-FR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fonctionnaires</a:t>
            </a:r>
            <a:endParaRPr lang="fr-FR" b="1" dirty="0">
              <a:latin typeface="Comic Sans MS" panose="030F0702030302020204" pitchFamily="66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98,4%</a:t>
            </a: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salariés de </a:t>
            </a:r>
            <a:r>
              <a:rPr lang="fr-FR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droit privé</a:t>
            </a:r>
          </a:p>
        </p:txBody>
      </p:sp>
    </p:spTree>
    <p:extLst>
      <p:ext uri="{BB962C8B-B14F-4D97-AF65-F5344CB8AC3E}">
        <p14:creationId xmlns:p14="http://schemas.microsoft.com/office/powerpoint/2010/main" val="3045757279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jauge, périphérique&#10;&#10;Description générée automatiquement">
            <a:extLst>
              <a:ext uri="{FF2B5EF4-FFF2-40B4-BE49-F238E27FC236}">
                <a16:creationId xmlns:a16="http://schemas.microsoft.com/office/drawing/2014/main" id="{A341C627-5B34-4306-82D1-7CD40E6B3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56299"/>
            <a:ext cx="1938740" cy="5953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D81C6A8-FC1B-4384-8443-7AF7677B9244}"/>
              </a:ext>
            </a:extLst>
          </p:cNvPr>
          <p:cNvSpPr txBox="1"/>
          <p:nvPr/>
        </p:nvSpPr>
        <p:spPr>
          <a:xfrm>
            <a:off x="2570480" y="6350699"/>
            <a:ext cx="677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Statut des Médiateurs familiaux – Questionnaire Janvier – Février 2021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22FA121-9117-492F-9EE6-375EE1728F52}"/>
              </a:ext>
            </a:extLst>
          </p:cNvPr>
          <p:cNvSpPr txBox="1"/>
          <p:nvPr/>
        </p:nvSpPr>
        <p:spPr>
          <a:xfrm>
            <a:off x="1714500" y="638175"/>
            <a:ext cx="6943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cap="small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Le Statut de salarié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66B729A-8CE9-475D-932D-56DD767C842E}"/>
              </a:ext>
            </a:extLst>
          </p:cNvPr>
          <p:cNvSpPr txBox="1"/>
          <p:nvPr/>
        </p:nvSpPr>
        <p:spPr>
          <a:xfrm>
            <a:off x="1714500" y="1237719"/>
            <a:ext cx="694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fr-FR" dirty="0"/>
              <a:t>Le temps de travail – </a:t>
            </a:r>
            <a:r>
              <a:rPr lang="fr-FR" i="1" dirty="0"/>
              <a:t>192 réponses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990312D-CAD4-4400-A2C9-E8D12FDBA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98" y="1932475"/>
            <a:ext cx="4906774" cy="295737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81C95FD-3CFD-497A-A8F2-57C968FEE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845" y="1932475"/>
            <a:ext cx="4915957" cy="295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6308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jauge, périphérique&#10;&#10;Description générée automatiquement">
            <a:extLst>
              <a:ext uri="{FF2B5EF4-FFF2-40B4-BE49-F238E27FC236}">
                <a16:creationId xmlns:a16="http://schemas.microsoft.com/office/drawing/2014/main" id="{A341C627-5B34-4306-82D1-7CD40E6B3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56299"/>
            <a:ext cx="1938740" cy="5953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D81C6A8-FC1B-4384-8443-7AF7677B9244}"/>
              </a:ext>
            </a:extLst>
          </p:cNvPr>
          <p:cNvSpPr txBox="1"/>
          <p:nvPr/>
        </p:nvSpPr>
        <p:spPr>
          <a:xfrm>
            <a:off x="2570480" y="6350699"/>
            <a:ext cx="677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Statut des Médiateurs familiaux – Questionnaire Janvier – Février 2021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22FA121-9117-492F-9EE6-375EE1728F52}"/>
              </a:ext>
            </a:extLst>
          </p:cNvPr>
          <p:cNvSpPr txBox="1"/>
          <p:nvPr/>
        </p:nvSpPr>
        <p:spPr>
          <a:xfrm>
            <a:off x="1714500" y="638175"/>
            <a:ext cx="6943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cap="small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Le Statut de salarié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66B729A-8CE9-475D-932D-56DD767C842E}"/>
              </a:ext>
            </a:extLst>
          </p:cNvPr>
          <p:cNvSpPr txBox="1"/>
          <p:nvPr/>
        </p:nvSpPr>
        <p:spPr>
          <a:xfrm>
            <a:off x="1714500" y="1237719"/>
            <a:ext cx="783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fr-FR" dirty="0"/>
              <a:t>Temps partiel – </a:t>
            </a:r>
            <a:r>
              <a:rPr lang="fr-FR" i="1" dirty="0"/>
              <a:t>130 réponses/134 exerçant à temps partiel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E5EA3F-2971-44DE-956B-08EA1C1FA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29" y="2075329"/>
            <a:ext cx="4503955" cy="270734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1A6BE6D-7361-4FFC-A675-926E2C3CB7F6}"/>
              </a:ext>
            </a:extLst>
          </p:cNvPr>
          <p:cNvSpPr txBox="1"/>
          <p:nvPr/>
        </p:nvSpPr>
        <p:spPr>
          <a:xfrm>
            <a:off x="6715617" y="1969497"/>
            <a:ext cx="6432824" cy="2919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Parmi les 130 répondants 58% occupent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 autre emploi: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 20 exercent en libéral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 18 exercent un métier du « social »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- 11 sont formateurs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- 8 en espaces rencontres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- 5 thérapeutes, conseillères conjugales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- 8 Autres métiers très variés…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D6E6C82-76E9-4F26-9FA6-7A5563493F17}"/>
              </a:ext>
            </a:extLst>
          </p:cNvPr>
          <p:cNvSpPr txBox="1"/>
          <p:nvPr/>
        </p:nvSpPr>
        <p:spPr>
          <a:xfrm>
            <a:off x="1096174" y="4835449"/>
            <a:ext cx="43802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« choix » est parfois motivé par la faible rémunération du métier de MF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057830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jauge, périphérique&#10;&#10;Description générée automatiquement">
            <a:extLst>
              <a:ext uri="{FF2B5EF4-FFF2-40B4-BE49-F238E27FC236}">
                <a16:creationId xmlns:a16="http://schemas.microsoft.com/office/drawing/2014/main" id="{A341C627-5B34-4306-82D1-7CD40E6B3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56299"/>
            <a:ext cx="1938740" cy="5953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D81C6A8-FC1B-4384-8443-7AF7677B9244}"/>
              </a:ext>
            </a:extLst>
          </p:cNvPr>
          <p:cNvSpPr txBox="1"/>
          <p:nvPr/>
        </p:nvSpPr>
        <p:spPr>
          <a:xfrm>
            <a:off x="2570480" y="6350699"/>
            <a:ext cx="677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Statut des Médiateurs familiaux – Questionnaire Janvier – Février 2021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DA96E88-10BC-4CD2-95B5-3E43872565FC}"/>
              </a:ext>
            </a:extLst>
          </p:cNvPr>
          <p:cNvSpPr txBox="1"/>
          <p:nvPr/>
        </p:nvSpPr>
        <p:spPr>
          <a:xfrm>
            <a:off x="1714500" y="652944"/>
            <a:ext cx="6943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cap="small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Le Statut de salarié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5CA896D-612F-4B07-AF52-64AA6757B6BE}"/>
              </a:ext>
            </a:extLst>
          </p:cNvPr>
          <p:cNvSpPr txBox="1"/>
          <p:nvPr/>
        </p:nvSpPr>
        <p:spPr>
          <a:xfrm>
            <a:off x="1714500" y="1237719"/>
            <a:ext cx="694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fr-FR" dirty="0"/>
              <a:t>Contrat de travail – </a:t>
            </a:r>
            <a:r>
              <a:rPr lang="fr-FR" i="1" dirty="0"/>
              <a:t>190 réponses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F556DC4-3EAF-4D3E-95D6-975CA0AA76CC}"/>
              </a:ext>
            </a:extLst>
          </p:cNvPr>
          <p:cNvSpPr txBox="1"/>
          <p:nvPr/>
        </p:nvSpPr>
        <p:spPr>
          <a:xfrm>
            <a:off x="1895069" y="4259533"/>
            <a:ext cx="27340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90%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des salariés ont un contrat de travail qui mentionne la fonction de </a:t>
            </a:r>
            <a:r>
              <a:rPr lang="fr-FR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 médiateur familial »</a:t>
            </a:r>
            <a:endParaRPr lang="fr-FR" dirty="0">
              <a:latin typeface="Comic Sans MS" panose="030F0702030302020204" pitchFamily="66" charset="0"/>
            </a:endParaRP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750FB19B-C94F-442D-BB18-2174850FAA60}"/>
              </a:ext>
            </a:extLst>
          </p:cNvPr>
          <p:cNvGrpSpPr/>
          <p:nvPr/>
        </p:nvGrpSpPr>
        <p:grpSpPr>
          <a:xfrm>
            <a:off x="2034490" y="1736503"/>
            <a:ext cx="2413610" cy="2571750"/>
            <a:chOff x="1027242" y="1686979"/>
            <a:chExt cx="2413610" cy="2571750"/>
          </a:xfrm>
        </p:grpSpPr>
        <p:pic>
          <p:nvPicPr>
            <p:cNvPr id="18" name="Image 17" descr="Une image contenant en bois&#10;&#10;Description générée automatiquement">
              <a:extLst>
                <a:ext uri="{FF2B5EF4-FFF2-40B4-BE49-F238E27FC236}">
                  <a16:creationId xmlns:a16="http://schemas.microsoft.com/office/drawing/2014/main" id="{60C320BA-FBDD-4EF4-AF9E-B64E70853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242" y="1686979"/>
              <a:ext cx="2352675" cy="2571750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4EE0017A-8C44-443A-8821-6EBE71EB6709}"/>
                </a:ext>
              </a:extLst>
            </p:cNvPr>
            <p:cNvSpPr txBox="1"/>
            <p:nvPr/>
          </p:nvSpPr>
          <p:spPr>
            <a:xfrm>
              <a:off x="1068834" y="2874708"/>
              <a:ext cx="23720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br>
                <a:rPr lang="fr-FR" sz="2000" b="1" dirty="0">
                  <a:latin typeface="Bahnschrift Light" panose="020B0502040204020203" pitchFamily="34" charset="0"/>
                </a:rPr>
              </a:br>
              <a:r>
                <a:rPr lang="fr-FR" sz="2000" b="1" cap="small" dirty="0">
                  <a:latin typeface="Bahnschrift Light" panose="020B0502040204020203" pitchFamily="34" charset="0"/>
                </a:rPr>
                <a:t>Médiateur familial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F7D827B4-D5AF-406B-A197-E73C64240201}"/>
              </a:ext>
            </a:extLst>
          </p:cNvPr>
          <p:cNvGrpSpPr/>
          <p:nvPr/>
        </p:nvGrpSpPr>
        <p:grpSpPr>
          <a:xfrm>
            <a:off x="6788753" y="1055598"/>
            <a:ext cx="3889140" cy="3153357"/>
            <a:chOff x="6726804" y="1220101"/>
            <a:chExt cx="3889140" cy="3153357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C3E5BED7-5097-40CD-B791-6706F0374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6804" y="1220101"/>
              <a:ext cx="3889140" cy="3153357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947057A3-98D6-4836-A32A-D18DB31084A8}"/>
                </a:ext>
              </a:extLst>
            </p:cNvPr>
            <p:cNvSpPr txBox="1"/>
            <p:nvPr/>
          </p:nvSpPr>
          <p:spPr>
            <a:xfrm>
              <a:off x="7462776" y="2956049"/>
              <a:ext cx="2417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latin typeface="Bahnschrift Light" panose="020B0502040204020203" pitchFamily="34" charset="0"/>
                </a:rPr>
                <a:t>Statut </a:t>
              </a:r>
              <a:r>
                <a:rPr lang="fr-FR" sz="2400" b="1" cap="small" dirty="0">
                  <a:latin typeface="Bahnschrift Light" panose="020B0502040204020203" pitchFamily="34" charset="0"/>
                </a:rPr>
                <a:t>Cadre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E635405E-D04B-4778-8D49-74F4F4312A9C}"/>
              </a:ext>
            </a:extLst>
          </p:cNvPr>
          <p:cNvSpPr txBox="1"/>
          <p:nvPr/>
        </p:nvSpPr>
        <p:spPr>
          <a:xfrm>
            <a:off x="6971665" y="4017756"/>
            <a:ext cx="37478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fr-FR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oins de </a:t>
            </a:r>
            <a:r>
              <a:rPr lang="fr-FR" sz="2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7%</a:t>
            </a:r>
            <a:r>
              <a:rPr lang="fr-FR" sz="20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ont un </a:t>
            </a:r>
            <a:r>
              <a:rPr lang="fr-FR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statut de cadre en qualité de médiateur familial</a:t>
            </a: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(hors autres fonctions qui permettent d’avoir ce statut).</a:t>
            </a:r>
            <a:endParaRPr lang="fr-F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76671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jauge, périphérique&#10;&#10;Description générée automatiquement">
            <a:extLst>
              <a:ext uri="{FF2B5EF4-FFF2-40B4-BE49-F238E27FC236}">
                <a16:creationId xmlns:a16="http://schemas.microsoft.com/office/drawing/2014/main" id="{A341C627-5B34-4306-82D1-7CD40E6B3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6156299"/>
            <a:ext cx="1938740" cy="59539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D81C6A8-FC1B-4384-8443-7AF7677B9244}"/>
              </a:ext>
            </a:extLst>
          </p:cNvPr>
          <p:cNvSpPr txBox="1"/>
          <p:nvPr/>
        </p:nvSpPr>
        <p:spPr>
          <a:xfrm>
            <a:off x="2570480" y="6350699"/>
            <a:ext cx="677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Statut des Médiateurs familiaux – Questionnaire Janvier – Février 2021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66B729A-8CE9-475D-932D-56DD767C842E}"/>
              </a:ext>
            </a:extLst>
          </p:cNvPr>
          <p:cNvSpPr txBox="1"/>
          <p:nvPr/>
        </p:nvSpPr>
        <p:spPr>
          <a:xfrm>
            <a:off x="1714500" y="1237719"/>
            <a:ext cx="694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fr-FR" dirty="0"/>
              <a:t>Conventions collectives – </a:t>
            </a:r>
            <a:r>
              <a:rPr lang="fr-FR" i="1" dirty="0"/>
              <a:t>192 réponses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A1615E3-7BE6-4517-8F45-B852A49CFD8E}"/>
              </a:ext>
            </a:extLst>
          </p:cNvPr>
          <p:cNvSpPr txBox="1"/>
          <p:nvPr/>
        </p:nvSpPr>
        <p:spPr>
          <a:xfrm>
            <a:off x="1714500" y="652944"/>
            <a:ext cx="6943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cap="small">
                <a:solidFill>
                  <a:srgbClr val="0070C0"/>
                </a:solidFill>
              </a:defRPr>
            </a:lvl1pPr>
          </a:lstStyle>
          <a:p>
            <a:r>
              <a:rPr lang="fr-FR" dirty="0"/>
              <a:t>Le Statut de salarié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5E22DA1-1E9F-4488-AF50-877C84351BE9}"/>
              </a:ext>
            </a:extLst>
          </p:cNvPr>
          <p:cNvSpPr txBox="1"/>
          <p:nvPr/>
        </p:nvSpPr>
        <p:spPr>
          <a:xfrm>
            <a:off x="6981880" y="1854126"/>
            <a:ext cx="3932511" cy="71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59,4% des salariés sont rattachés à une convention collective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62DBC89-86E5-48A8-A85A-F93482EB49C4}"/>
              </a:ext>
            </a:extLst>
          </p:cNvPr>
          <p:cNvSpPr txBox="1"/>
          <p:nvPr/>
        </p:nvSpPr>
        <p:spPr>
          <a:xfrm>
            <a:off x="6981880" y="2788658"/>
            <a:ext cx="4248095" cy="1560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80% de ceux-ci sont rattachés à la Convention Collective du 15 mars 1966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1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Les autres conventions : convention des acteurs du lien social, des CHRS, de l’animation, la formation , des aides à domicile…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900F8F8-F5A2-45E9-81A2-E9DFAED8D165}"/>
              </a:ext>
            </a:extLst>
          </p:cNvPr>
          <p:cNvSpPr txBox="1"/>
          <p:nvPr/>
        </p:nvSpPr>
        <p:spPr>
          <a:xfrm>
            <a:off x="767364" y="5248951"/>
            <a:ext cx="10824101" cy="81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Accords d’entreprise - </a:t>
            </a:r>
            <a:r>
              <a:rPr lang="fr-FR" sz="1400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177 réponses</a:t>
            </a:r>
            <a:endParaRPr lang="fr-FR" i="1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fr-FR" dirty="0">
                <a:latin typeface="Comic Sans MS" panose="030F0702030302020204" pitchFamily="66" charset="0"/>
                <a:cs typeface="Times New Roman" panose="02020603050405020304" pitchFamily="18" charset="0"/>
              </a:rPr>
              <a:t>Seuls 7% des salariés bénéficient d’accords d’entreprise sans adhérer à une convention collective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B083E1E-1986-4EDB-B55B-195413E8B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230" y="1903291"/>
            <a:ext cx="4918944" cy="313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0825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Rétrospective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507</TotalTime>
  <Words>1976</Words>
  <Application>Microsoft Office PowerPoint</Application>
  <PresentationFormat>Grand écran</PresentationFormat>
  <Paragraphs>218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Bahnschrift Light</vt:lpstr>
      <vt:lpstr>Calibri</vt:lpstr>
      <vt:lpstr>Calibri Light</vt:lpstr>
      <vt:lpstr>Comic Sans MS</vt:lpstr>
      <vt:lpstr>Rétrospective</vt:lpstr>
      <vt:lpstr>Questionnaire Statut des Médiateurs familiaux DEMF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Questionnaire Statut des Médiateurs familiaux DEMF</dc:title>
  <dc:creator>Amina El Amrani</dc:creator>
  <cp:lastModifiedBy>alberto.lopez@neuf.fr</cp:lastModifiedBy>
  <cp:revision>90</cp:revision>
  <dcterms:created xsi:type="dcterms:W3CDTF">2021-03-23T19:39:15Z</dcterms:created>
  <dcterms:modified xsi:type="dcterms:W3CDTF">2021-04-05T11:29:02Z</dcterms:modified>
</cp:coreProperties>
</file>